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8" r:id="rId2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2024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rgbClr val="231F20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00" y="1248354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>
                <a:moveTo>
                  <a:pt x="0" y="0"/>
                </a:moveTo>
                <a:lnTo>
                  <a:pt x="18288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0099" y="255961"/>
            <a:ext cx="1725930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40900" y="3585502"/>
            <a:ext cx="3448050" cy="6661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1" i="0">
                <a:solidFill>
                  <a:srgbClr val="231F20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06899" y="10369714"/>
            <a:ext cx="243840" cy="224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55599"/>
            <a:ext cx="3780154" cy="835660"/>
          </a:xfrm>
          <a:custGeom>
            <a:avLst/>
            <a:gdLst/>
            <a:ahLst/>
            <a:cxnLst/>
            <a:rect l="l" t="t" r="r" b="b"/>
            <a:pathLst>
              <a:path w="3780154" h="835660">
                <a:moveTo>
                  <a:pt x="3780002" y="381000"/>
                </a:moveTo>
                <a:lnTo>
                  <a:pt x="2266505" y="381000"/>
                </a:lnTo>
                <a:lnTo>
                  <a:pt x="2266505" y="0"/>
                </a:lnTo>
                <a:lnTo>
                  <a:pt x="0" y="0"/>
                </a:lnTo>
                <a:lnTo>
                  <a:pt x="0" y="381000"/>
                </a:lnTo>
                <a:lnTo>
                  <a:pt x="0" y="506399"/>
                </a:lnTo>
                <a:lnTo>
                  <a:pt x="0" y="835202"/>
                </a:lnTo>
                <a:lnTo>
                  <a:pt x="3780002" y="835202"/>
                </a:lnTo>
                <a:lnTo>
                  <a:pt x="3780002" y="381000"/>
                </a:lnTo>
                <a:close/>
              </a:path>
            </a:pathLst>
          </a:custGeom>
          <a:solidFill>
            <a:srgbClr val="B255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0099" y="255961"/>
            <a:ext cx="172466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254" dirty="0"/>
              <a:t>W</a:t>
            </a:r>
            <a:r>
              <a:rPr spc="254" dirty="0"/>
              <a:t>orksheet</a:t>
            </a:r>
            <a:r>
              <a:rPr spc="65" dirty="0"/>
              <a:t> </a:t>
            </a:r>
            <a:r>
              <a:rPr sz="2500" spc="-30" dirty="0"/>
              <a:t>5</a:t>
            </a:r>
            <a:endParaRPr sz="2500" dirty="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1</a:t>
            </a:fld>
            <a:endParaRPr spc="-40" dirty="0"/>
          </a:p>
        </p:txBody>
      </p:sp>
      <p:sp>
        <p:nvSpPr>
          <p:cNvPr id="4" name="object 4"/>
          <p:cNvSpPr txBox="1"/>
          <p:nvPr/>
        </p:nvSpPr>
        <p:spPr>
          <a:xfrm>
            <a:off x="240099" y="647160"/>
            <a:ext cx="335597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2400" i="1" spc="-10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lang="en-GB" sz="1600" i="1" spc="-10" dirty="0">
                <a:solidFill>
                  <a:srgbClr val="FFFFFF"/>
                </a:solidFill>
                <a:latin typeface="Verdana"/>
                <a:cs typeface="Verdana"/>
              </a:rPr>
              <a:t>etective </a:t>
            </a:r>
            <a:r>
              <a:rPr lang="en-GB" sz="2400" i="1" spc="2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lang="en-GB" sz="1600" i="1" spc="25" dirty="0">
                <a:solidFill>
                  <a:srgbClr val="FFFFFF"/>
                </a:solidFill>
                <a:latin typeface="Verdana"/>
                <a:cs typeface="Verdana"/>
              </a:rPr>
              <a:t>vidence</a:t>
            </a:r>
            <a:r>
              <a:rPr lang="en-GB" sz="1600" i="1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GB" sz="2400" i="1" spc="120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lang="en-GB" sz="1600" i="1" spc="120" dirty="0">
                <a:solidFill>
                  <a:srgbClr val="FFFFFF"/>
                </a:solidFill>
                <a:latin typeface="Verdana"/>
                <a:cs typeface="Verdana"/>
              </a:rPr>
              <a:t>eport</a:t>
            </a:r>
            <a:endParaRPr lang="en-GB" sz="16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3299" y="1076594"/>
            <a:ext cx="5529580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0995" marR="5080" indent="-328930">
              <a:lnSpc>
                <a:spcPct val="158500"/>
              </a:lnSpc>
              <a:spcBef>
                <a:spcPts val="100"/>
              </a:spcBef>
              <a:tabLst>
                <a:tab pos="3648075" algn="l"/>
              </a:tabLst>
            </a:pPr>
            <a:r>
              <a:rPr sz="1200" spc="-40" dirty="0">
                <a:solidFill>
                  <a:srgbClr val="231F20"/>
                </a:solidFill>
                <a:latin typeface="Arial Unicode MS"/>
                <a:cs typeface="Arial Unicode MS"/>
              </a:rPr>
              <a:t>Use</a:t>
            </a:r>
            <a:r>
              <a:rPr sz="12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Arial Unicode MS"/>
                <a:cs typeface="Arial Unicode MS"/>
              </a:rPr>
              <a:t>the</a:t>
            </a:r>
            <a:r>
              <a:rPr sz="1200" spc="-2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 Unicode MS"/>
                <a:cs typeface="Arial Unicode MS"/>
              </a:rPr>
              <a:t>evidence</a:t>
            </a:r>
            <a:r>
              <a:rPr sz="1200" spc="-2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 Unicode MS"/>
                <a:cs typeface="Arial Unicode MS"/>
              </a:rPr>
              <a:t>in</a:t>
            </a:r>
            <a:r>
              <a:rPr sz="1200" spc="-2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dirty="0">
                <a:solidFill>
                  <a:srgbClr val="231F20"/>
                </a:solidFill>
                <a:latin typeface="Arial Unicode MS"/>
                <a:cs typeface="Arial Unicode MS"/>
              </a:rPr>
              <a:t>worksheet</a:t>
            </a:r>
            <a:r>
              <a:rPr sz="1200" spc="-25" dirty="0">
                <a:solidFill>
                  <a:srgbClr val="231F20"/>
                </a:solidFill>
                <a:latin typeface="Arial Unicode MS"/>
                <a:cs typeface="Arial Unicode MS"/>
              </a:rPr>
              <a:t> 4 </a:t>
            </a:r>
            <a:r>
              <a:rPr sz="1200" spc="15" dirty="0">
                <a:solidFill>
                  <a:srgbClr val="231F20"/>
                </a:solidFill>
                <a:latin typeface="Arial Unicode MS"/>
                <a:cs typeface="Arial Unicode MS"/>
              </a:rPr>
              <a:t>to</a:t>
            </a:r>
            <a:r>
              <a:rPr sz="1200" spc="-2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15" dirty="0">
                <a:solidFill>
                  <a:srgbClr val="231F20"/>
                </a:solidFill>
                <a:latin typeface="Arial Unicode MS"/>
                <a:cs typeface="Arial Unicode MS"/>
              </a:rPr>
              <a:t>fill</a:t>
            </a:r>
            <a:r>
              <a:rPr sz="1200" spc="-2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15" dirty="0">
                <a:solidFill>
                  <a:srgbClr val="231F20"/>
                </a:solidFill>
                <a:latin typeface="Arial Unicode MS"/>
                <a:cs typeface="Arial Unicode MS"/>
              </a:rPr>
              <a:t>out</a:t>
            </a:r>
            <a:r>
              <a:rPr sz="1200" spc="-2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5" dirty="0">
                <a:solidFill>
                  <a:srgbClr val="231F20"/>
                </a:solidFill>
                <a:latin typeface="Arial Unicode MS"/>
                <a:cs typeface="Arial Unicode MS"/>
              </a:rPr>
              <a:t>the</a:t>
            </a:r>
            <a:r>
              <a:rPr sz="1200" spc="-2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10" dirty="0">
                <a:solidFill>
                  <a:srgbClr val="231F20"/>
                </a:solidFill>
                <a:latin typeface="Arial Unicode MS"/>
                <a:cs typeface="Arial Unicode MS"/>
              </a:rPr>
              <a:t>following</a:t>
            </a:r>
            <a:r>
              <a:rPr sz="12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Arial Unicode MS"/>
                <a:cs typeface="Arial Unicode MS"/>
              </a:rPr>
              <a:t>Detective</a:t>
            </a:r>
            <a:r>
              <a:rPr sz="1200" spc="-2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Arial Unicode MS"/>
                <a:cs typeface="Arial Unicode MS"/>
              </a:rPr>
              <a:t>Evidence</a:t>
            </a:r>
            <a:r>
              <a:rPr sz="1200" spc="-2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Arial Unicode MS"/>
                <a:cs typeface="Arial Unicode MS"/>
              </a:rPr>
              <a:t>Report  </a:t>
            </a:r>
            <a:r>
              <a:rPr sz="1200" spc="-40" dirty="0">
                <a:solidFill>
                  <a:srgbClr val="231F20"/>
                </a:solidFill>
                <a:latin typeface="Arial Unicode MS"/>
                <a:cs typeface="Arial Unicode MS"/>
              </a:rPr>
              <a:t>Type</a:t>
            </a:r>
            <a:r>
              <a:rPr sz="12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dirty="0">
                <a:solidFill>
                  <a:srgbClr val="231F20"/>
                </a:solidFill>
                <a:latin typeface="Arial Unicode MS"/>
                <a:cs typeface="Arial Unicode MS"/>
              </a:rPr>
              <a:t>of</a:t>
            </a:r>
            <a:r>
              <a:rPr sz="1200" spc="-2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 Unicode MS"/>
                <a:cs typeface="Arial Unicode MS"/>
              </a:rPr>
              <a:t>evidence	</a:t>
            </a:r>
            <a:r>
              <a:rPr sz="1200" spc="-5" dirty="0">
                <a:solidFill>
                  <a:srgbClr val="231F20"/>
                </a:solidFill>
                <a:latin typeface="Arial Unicode MS"/>
                <a:cs typeface="Arial Unicode MS"/>
              </a:rPr>
              <a:t>What </a:t>
            </a:r>
            <a:r>
              <a:rPr sz="1200" spc="-30" dirty="0">
                <a:solidFill>
                  <a:srgbClr val="231F20"/>
                </a:solidFill>
                <a:latin typeface="Arial Unicode MS"/>
                <a:cs typeface="Arial Unicode MS"/>
              </a:rPr>
              <a:t>have </a:t>
            </a:r>
            <a:r>
              <a:rPr sz="1200" spc="-10" dirty="0">
                <a:solidFill>
                  <a:srgbClr val="231F20"/>
                </a:solidFill>
                <a:latin typeface="Arial Unicode MS"/>
                <a:cs typeface="Arial Unicode MS"/>
              </a:rPr>
              <a:t>you </a:t>
            </a:r>
            <a:r>
              <a:rPr sz="1200" dirty="0">
                <a:solidFill>
                  <a:srgbClr val="231F20"/>
                </a:solidFill>
                <a:latin typeface="Arial Unicode MS"/>
                <a:cs typeface="Arial Unicode MS"/>
              </a:rPr>
              <a:t>found</a:t>
            </a:r>
            <a:r>
              <a:rPr sz="1200" spc="-10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200" dirty="0">
                <a:solidFill>
                  <a:srgbClr val="231F20"/>
                </a:solidFill>
                <a:latin typeface="Arial Unicode MS"/>
                <a:cs typeface="Arial Unicode MS"/>
              </a:rPr>
              <a:t>out?</a:t>
            </a:r>
            <a:endParaRPr sz="1200">
              <a:latin typeface="Arial Unicode MS"/>
              <a:cs typeface="Arial Unicode MS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57200" y="1690803"/>
          <a:ext cx="6660515" cy="86320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3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32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3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3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3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3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3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63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63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30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 Unicode MS</vt:lpstr>
      <vt:lpstr>Calibri</vt:lpstr>
      <vt:lpstr>Lucida Sans</vt:lpstr>
      <vt:lpstr>Times New Roman</vt:lpstr>
      <vt:lpstr>Verdana</vt:lpstr>
      <vt:lpstr>Office Theme</vt:lpstr>
      <vt:lpstr>Worksheet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Worksheet 5</dc:title>
  <dc:creator>Gill Wareing</dc:creator>
  <cp:lastModifiedBy>Gill Wareing</cp:lastModifiedBy>
  <cp:revision>1</cp:revision>
  <dcterms:created xsi:type="dcterms:W3CDTF">2020-08-13T15:52:27Z</dcterms:created>
  <dcterms:modified xsi:type="dcterms:W3CDTF">2020-08-13T19:34:40Z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2020-07-14T00:00:00Z</vt:filetime>
  </property>
  <property fmtid="{D5CDD505-2E9C-101B-9397-08002B2CF9AE}" pid="3" name="Creator">
    <vt:lpwstr>Adobe InDesign 15.1 (Windows)</vt:lpwstr>
  </property>
  <property fmtid="{D5CDD505-2E9C-101B-9397-08002B2CF9AE}" pid="4" name="LastSaved">
    <vt:filetime>2020-08-13T00:00:00Z</vt:filetime>
  </property>
</Properties>
</file>