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024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1248354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099" y="255961"/>
            <a:ext cx="172593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0900" y="3585502"/>
            <a:ext cx="3448050" cy="666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06899" y="10369714"/>
            <a:ext cx="24384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557959"/>
            <a:ext cx="2566035" cy="3846195"/>
            <a:chOff x="457200" y="1557959"/>
            <a:chExt cx="2566035" cy="3846195"/>
          </a:xfrm>
        </p:grpSpPr>
        <p:sp>
          <p:nvSpPr>
            <p:cNvPr id="3" name="object 3"/>
            <p:cNvSpPr/>
            <p:nvPr/>
          </p:nvSpPr>
          <p:spPr>
            <a:xfrm>
              <a:off x="476250" y="1576997"/>
              <a:ext cx="2546985" cy="3827145"/>
            </a:xfrm>
            <a:custGeom>
              <a:avLst/>
              <a:gdLst/>
              <a:ahLst/>
              <a:cxnLst/>
              <a:rect l="l" t="t" r="r" b="b"/>
              <a:pathLst>
                <a:path w="2546985" h="3827145">
                  <a:moveTo>
                    <a:pt x="2546604" y="0"/>
                  </a:moveTo>
                  <a:lnTo>
                    <a:pt x="0" y="0"/>
                  </a:lnTo>
                  <a:lnTo>
                    <a:pt x="0" y="3826764"/>
                  </a:lnTo>
                  <a:lnTo>
                    <a:pt x="2546604" y="3826764"/>
                  </a:lnTo>
                  <a:lnTo>
                    <a:pt x="2546604" y="0"/>
                  </a:lnTo>
                  <a:close/>
                </a:path>
              </a:pathLst>
            </a:custGeom>
            <a:solidFill>
              <a:srgbClr val="231F20">
                <a:alpha val="142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57200" y="1557959"/>
              <a:ext cx="2406650" cy="3687445"/>
            </a:xfrm>
            <a:custGeom>
              <a:avLst/>
              <a:gdLst/>
              <a:ahLst/>
              <a:cxnLst/>
              <a:rect l="l" t="t" r="r" b="b"/>
              <a:pathLst>
                <a:path w="2406650" h="3687445">
                  <a:moveTo>
                    <a:pt x="2406345" y="0"/>
                  </a:moveTo>
                  <a:lnTo>
                    <a:pt x="0" y="0"/>
                  </a:lnTo>
                  <a:lnTo>
                    <a:pt x="0" y="3687013"/>
                  </a:lnTo>
                  <a:lnTo>
                    <a:pt x="2406345" y="3687013"/>
                  </a:lnTo>
                  <a:lnTo>
                    <a:pt x="2406345" y="0"/>
                  </a:lnTo>
                  <a:close/>
                </a:path>
              </a:pathLst>
            </a:custGeom>
            <a:solidFill>
              <a:srgbClr val="00AEEF">
                <a:alpha val="1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255599"/>
            <a:ext cx="5759450" cy="835660"/>
          </a:xfrm>
          <a:custGeom>
            <a:avLst/>
            <a:gdLst/>
            <a:ahLst/>
            <a:cxnLst/>
            <a:rect l="l" t="t" r="r" b="b"/>
            <a:pathLst>
              <a:path w="4050029" h="835660">
                <a:moveTo>
                  <a:pt x="4050004" y="381000"/>
                </a:moveTo>
                <a:lnTo>
                  <a:pt x="2266505" y="381000"/>
                </a:lnTo>
                <a:lnTo>
                  <a:pt x="2266505" y="0"/>
                </a:lnTo>
                <a:lnTo>
                  <a:pt x="0" y="0"/>
                </a:lnTo>
                <a:lnTo>
                  <a:pt x="0" y="381000"/>
                </a:lnTo>
                <a:lnTo>
                  <a:pt x="0" y="506399"/>
                </a:lnTo>
                <a:lnTo>
                  <a:pt x="0" y="835202"/>
                </a:lnTo>
                <a:lnTo>
                  <a:pt x="4050004" y="835202"/>
                </a:lnTo>
                <a:lnTo>
                  <a:pt x="4050004" y="381000"/>
                </a:lnTo>
                <a:close/>
              </a:path>
            </a:pathLst>
          </a:custGeom>
          <a:solidFill>
            <a:srgbClr val="B2553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0099" y="255599"/>
            <a:ext cx="2691149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254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r>
              <a:rPr spc="254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orksheet</a:t>
            </a:r>
            <a:r>
              <a:rPr spc="6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500" spc="-4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819" y="631860"/>
            <a:ext cx="5252832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750" i="1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750" i="1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vid</a:t>
            </a:r>
            <a:r>
              <a:rPr lang="en-GB" sz="1750" i="1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750" i="1" spc="25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ncE</a:t>
            </a:r>
            <a:r>
              <a:rPr sz="1750" i="1" spc="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2500" i="1" spc="-409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3: </a:t>
            </a:r>
            <a:r>
              <a:rPr sz="2500" i="1" spc="1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sz="1750" i="1" spc="12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ood </a:t>
            </a:r>
            <a:r>
              <a:rPr sz="1750" i="1" spc="114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sz="1750" i="1" spc="-5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750" i="1" spc="8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raTions</a:t>
            </a:r>
            <a:endParaRPr sz="17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65997" y="2178000"/>
          <a:ext cx="2197099" cy="2929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2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207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3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Rice</a:t>
                      </a:r>
                      <a:r>
                        <a:rPr sz="1400" spc="-4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400" spc="-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(polished)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7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24.7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205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2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Sugar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8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0.7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207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1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Salt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1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Nil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205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Oil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5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0.09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205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10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Tea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5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0.08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207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2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Vegetables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10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16.2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205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2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Pork </a:t>
                      </a:r>
                      <a:r>
                        <a:rPr sz="1400" spc="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or </a:t>
                      </a:r>
                      <a:r>
                        <a:rPr sz="140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Dried</a:t>
                      </a:r>
                      <a:r>
                        <a:rPr sz="1400" spc="-12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400" spc="-2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Fish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15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1.0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207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1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Wheat</a:t>
                      </a:r>
                      <a:r>
                        <a:rPr sz="1400" spc="-40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400" spc="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flou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15" dirty="0">
                          <a:solidFill>
                            <a:srgbClr val="231F20"/>
                          </a:solidFill>
                          <a:latin typeface="Arial Unicode MS"/>
                          <a:cs typeface="Arial Unicode MS"/>
                        </a:rPr>
                        <a:t>Nil</a:t>
                      </a:r>
                      <a:endParaRPr sz="1400">
                        <a:latin typeface="Arial Unicode MS"/>
                        <a:cs typeface="Arial Unicode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  <a:solidFill>
                      <a:srgbClr val="CE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553299" y="1621584"/>
            <a:ext cx="22091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-10" dirty="0">
                <a:solidFill>
                  <a:srgbClr val="231F20"/>
                </a:solidFill>
                <a:latin typeface="Courier New"/>
                <a:cs typeface="Courier New"/>
              </a:rPr>
              <a:t>December</a:t>
            </a:r>
            <a:r>
              <a:rPr sz="1500" i="1" spc="-409" dirty="0">
                <a:solidFill>
                  <a:srgbClr val="231F20"/>
                </a:solidFill>
                <a:latin typeface="Courier New"/>
                <a:cs typeface="Courier New"/>
              </a:rPr>
              <a:t> </a:t>
            </a:r>
            <a:r>
              <a:rPr sz="1500" i="1" spc="-5" dirty="0">
                <a:solidFill>
                  <a:srgbClr val="231F20"/>
                </a:solidFill>
                <a:latin typeface="Courier New"/>
                <a:cs typeface="Courier New"/>
              </a:rPr>
              <a:t>1942</a:t>
            </a:r>
            <a:endParaRPr sz="15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500" spc="-20" dirty="0">
                <a:solidFill>
                  <a:srgbClr val="231F20"/>
                </a:solidFill>
                <a:latin typeface="Arial Unicode MS"/>
                <a:cs typeface="Arial Unicode MS"/>
              </a:rPr>
              <a:t>(Ounces </a:t>
            </a:r>
            <a:r>
              <a:rPr sz="1500" dirty="0">
                <a:solidFill>
                  <a:srgbClr val="231F20"/>
                </a:solidFill>
                <a:latin typeface="Arial Unicode MS"/>
                <a:cs typeface="Arial Unicode MS"/>
              </a:rPr>
              <a:t>per </a:t>
            </a:r>
            <a:r>
              <a:rPr sz="1500" spc="-10" dirty="0">
                <a:solidFill>
                  <a:srgbClr val="231F20"/>
                </a:solidFill>
                <a:latin typeface="Arial Unicode MS"/>
                <a:cs typeface="Arial Unicode MS"/>
              </a:rPr>
              <a:t>man </a:t>
            </a:r>
            <a:r>
              <a:rPr sz="1500" dirty="0">
                <a:solidFill>
                  <a:srgbClr val="231F20"/>
                </a:solidFill>
                <a:latin typeface="Arial Unicode MS"/>
                <a:cs typeface="Arial Unicode MS"/>
              </a:rPr>
              <a:t>per</a:t>
            </a:r>
            <a:r>
              <a:rPr sz="1500" spc="-16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500" spc="-20" dirty="0">
                <a:solidFill>
                  <a:srgbClr val="231F20"/>
                </a:solidFill>
                <a:latin typeface="Arial Unicode MS"/>
                <a:cs typeface="Arial Unicode MS"/>
              </a:rPr>
              <a:t>day)</a:t>
            </a:r>
            <a:endParaRPr sz="1500">
              <a:latin typeface="Arial Unicode MS"/>
              <a:cs typeface="Arial Unicode MS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347999" y="1557947"/>
            <a:ext cx="3846195" cy="1390650"/>
            <a:chOff x="3347999" y="1557947"/>
            <a:chExt cx="3846195" cy="1390650"/>
          </a:xfrm>
        </p:grpSpPr>
        <p:sp>
          <p:nvSpPr>
            <p:cNvPr id="11" name="object 11"/>
            <p:cNvSpPr/>
            <p:nvPr/>
          </p:nvSpPr>
          <p:spPr>
            <a:xfrm>
              <a:off x="3367049" y="1576997"/>
              <a:ext cx="3827145" cy="1371600"/>
            </a:xfrm>
            <a:custGeom>
              <a:avLst/>
              <a:gdLst/>
              <a:ahLst/>
              <a:cxnLst/>
              <a:rect l="l" t="t" r="r" b="b"/>
              <a:pathLst>
                <a:path w="3827145" h="1371600">
                  <a:moveTo>
                    <a:pt x="3826764" y="0"/>
                  </a:moveTo>
                  <a:lnTo>
                    <a:pt x="0" y="0"/>
                  </a:lnTo>
                  <a:lnTo>
                    <a:pt x="0" y="1371600"/>
                  </a:lnTo>
                  <a:lnTo>
                    <a:pt x="3826764" y="1371600"/>
                  </a:lnTo>
                  <a:lnTo>
                    <a:pt x="3826764" y="0"/>
                  </a:lnTo>
                  <a:close/>
                </a:path>
              </a:pathLst>
            </a:custGeom>
            <a:solidFill>
              <a:srgbClr val="231F20">
                <a:alpha val="142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347999" y="1557947"/>
              <a:ext cx="3686175" cy="1232535"/>
            </a:xfrm>
            <a:custGeom>
              <a:avLst/>
              <a:gdLst/>
              <a:ahLst/>
              <a:cxnLst/>
              <a:rect l="l" t="t" r="r" b="b"/>
              <a:pathLst>
                <a:path w="3686175" h="1232535">
                  <a:moveTo>
                    <a:pt x="3685844" y="0"/>
                  </a:moveTo>
                  <a:lnTo>
                    <a:pt x="0" y="0"/>
                  </a:lnTo>
                  <a:lnTo>
                    <a:pt x="0" y="1232052"/>
                  </a:lnTo>
                  <a:lnTo>
                    <a:pt x="3685844" y="1232052"/>
                  </a:lnTo>
                  <a:lnTo>
                    <a:pt x="3685844" y="0"/>
                  </a:lnTo>
                  <a:close/>
                </a:path>
              </a:pathLst>
            </a:custGeom>
            <a:solidFill>
              <a:srgbClr val="39BB9E">
                <a:alpha val="1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493148" y="1707784"/>
            <a:ext cx="330771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Rice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polished </a:t>
            </a:r>
            <a:r>
              <a:rPr sz="1400" spc="60" dirty="0">
                <a:solidFill>
                  <a:srgbClr val="231F20"/>
                </a:solidFill>
                <a:latin typeface="Arial Unicode MS"/>
                <a:cs typeface="Arial Unicode MS"/>
              </a:rPr>
              <a:t>- </a:t>
            </a:r>
            <a:r>
              <a:rPr sz="1400" spc="-25" dirty="0">
                <a:solidFill>
                  <a:srgbClr val="231F20"/>
                </a:solidFill>
                <a:latin typeface="Arial Unicode MS"/>
                <a:cs typeface="Arial Unicode MS"/>
              </a:rPr>
              <a:t>One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ounce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gives </a:t>
            </a:r>
            <a:r>
              <a:rPr sz="1400" spc="-190" dirty="0">
                <a:solidFill>
                  <a:srgbClr val="231F20"/>
                </a:solidFill>
                <a:latin typeface="Arial Unicode MS"/>
                <a:cs typeface="Arial Unicode MS"/>
              </a:rPr>
              <a:t>110 </a:t>
            </a:r>
            <a:r>
              <a:rPr sz="1400" spc="10" dirty="0">
                <a:solidFill>
                  <a:srgbClr val="231F20"/>
                </a:solidFill>
                <a:latin typeface="Arial Unicode MS"/>
                <a:cs typeface="Arial Unicode MS"/>
              </a:rPr>
              <a:t>cal- 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ories </a:t>
            </a:r>
            <a:r>
              <a:rPr sz="1400" spc="30" dirty="0">
                <a:solidFill>
                  <a:srgbClr val="231F20"/>
                </a:solidFill>
                <a:latin typeface="Arial Unicode MS"/>
                <a:cs typeface="Arial Unicode MS"/>
              </a:rPr>
              <a:t>but 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has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very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few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vitamins.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rice  </a:t>
            </a:r>
            <a:r>
              <a:rPr sz="1400" spc="-20" dirty="0">
                <a:solidFill>
                  <a:srgbClr val="231F20"/>
                </a:solidFill>
                <a:latin typeface="Arial Unicode MS"/>
                <a:cs typeface="Arial Unicode MS"/>
              </a:rPr>
              <a:t>was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stored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in </a:t>
            </a:r>
            <a:r>
              <a:rPr sz="1400" spc="20" dirty="0">
                <a:solidFill>
                  <a:srgbClr val="231F20"/>
                </a:solidFill>
                <a:latin typeface="Arial Unicode MS"/>
                <a:cs typeface="Arial Unicode MS"/>
              </a:rPr>
              <a:t>hot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and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damp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conditions</a:t>
            </a:r>
            <a:r>
              <a:rPr sz="1400" spc="-26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for  </a:t>
            </a:r>
            <a:r>
              <a:rPr sz="1400" spc="10" dirty="0">
                <a:solidFill>
                  <a:srgbClr val="231F20"/>
                </a:solidFill>
                <a:latin typeface="Arial Unicode MS"/>
                <a:cs typeface="Arial Unicode MS"/>
              </a:rPr>
              <a:t>long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periods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of</a:t>
            </a:r>
            <a:r>
              <a:rPr sz="1400" spc="-114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time.</a:t>
            </a:r>
            <a:endParaRPr sz="1400">
              <a:latin typeface="Arial Unicode MS"/>
              <a:cs typeface="Arial Unicode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347999" y="3185998"/>
            <a:ext cx="3846195" cy="938530"/>
            <a:chOff x="3347999" y="3185998"/>
            <a:chExt cx="3846195" cy="938530"/>
          </a:xfrm>
        </p:grpSpPr>
        <p:sp>
          <p:nvSpPr>
            <p:cNvPr id="15" name="object 15"/>
            <p:cNvSpPr/>
            <p:nvPr/>
          </p:nvSpPr>
          <p:spPr>
            <a:xfrm>
              <a:off x="3367049" y="3205048"/>
              <a:ext cx="3827145" cy="919480"/>
            </a:xfrm>
            <a:custGeom>
              <a:avLst/>
              <a:gdLst/>
              <a:ahLst/>
              <a:cxnLst/>
              <a:rect l="l" t="t" r="r" b="b"/>
              <a:pathLst>
                <a:path w="3827145" h="919479">
                  <a:moveTo>
                    <a:pt x="3826764" y="0"/>
                  </a:moveTo>
                  <a:lnTo>
                    <a:pt x="0" y="0"/>
                  </a:lnTo>
                  <a:lnTo>
                    <a:pt x="0" y="918972"/>
                  </a:lnTo>
                  <a:lnTo>
                    <a:pt x="3826764" y="918972"/>
                  </a:lnTo>
                  <a:lnTo>
                    <a:pt x="3826764" y="0"/>
                  </a:lnTo>
                  <a:close/>
                </a:path>
              </a:pathLst>
            </a:custGeom>
            <a:solidFill>
              <a:srgbClr val="231F20">
                <a:alpha val="142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347999" y="3185998"/>
              <a:ext cx="3686175" cy="777875"/>
            </a:xfrm>
            <a:custGeom>
              <a:avLst/>
              <a:gdLst/>
              <a:ahLst/>
              <a:cxnLst/>
              <a:rect l="l" t="t" r="r" b="b"/>
              <a:pathLst>
                <a:path w="3686175" h="777875">
                  <a:moveTo>
                    <a:pt x="3685844" y="0"/>
                  </a:moveTo>
                  <a:lnTo>
                    <a:pt x="0" y="0"/>
                  </a:lnTo>
                  <a:lnTo>
                    <a:pt x="0" y="777608"/>
                  </a:lnTo>
                  <a:lnTo>
                    <a:pt x="3685844" y="777608"/>
                  </a:lnTo>
                  <a:lnTo>
                    <a:pt x="3685844" y="0"/>
                  </a:lnTo>
                  <a:close/>
                </a:path>
              </a:pathLst>
            </a:custGeom>
            <a:solidFill>
              <a:srgbClr val="A38BC1">
                <a:alpha val="1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493148" y="3335832"/>
            <a:ext cx="321500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231F20"/>
                </a:solidFill>
                <a:latin typeface="Arial Unicode MS"/>
                <a:cs typeface="Arial Unicode MS"/>
              </a:rPr>
              <a:t>Sugar </a:t>
            </a:r>
            <a:r>
              <a:rPr sz="1400" spc="60" dirty="0">
                <a:solidFill>
                  <a:srgbClr val="231F20"/>
                </a:solidFill>
                <a:latin typeface="Arial Unicode MS"/>
                <a:cs typeface="Arial Unicode MS"/>
              </a:rPr>
              <a:t>- </a:t>
            </a:r>
            <a:r>
              <a:rPr sz="1400" spc="-25" dirty="0">
                <a:solidFill>
                  <a:srgbClr val="231F20"/>
                </a:solidFill>
                <a:latin typeface="Arial Unicode MS"/>
                <a:cs typeface="Arial Unicode MS"/>
              </a:rPr>
              <a:t>One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ounce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gives </a:t>
            </a:r>
            <a:r>
              <a:rPr sz="1400" spc="-90" dirty="0">
                <a:solidFill>
                  <a:srgbClr val="231F20"/>
                </a:solidFill>
                <a:latin typeface="Arial Unicode MS"/>
                <a:cs typeface="Arial Unicode MS"/>
              </a:rPr>
              <a:t>100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calories</a:t>
            </a:r>
            <a:r>
              <a:rPr sz="1400" spc="-14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30" dirty="0">
                <a:solidFill>
                  <a:srgbClr val="231F20"/>
                </a:solidFill>
                <a:latin typeface="Arial Unicode MS"/>
                <a:cs typeface="Arial Unicode MS"/>
              </a:rPr>
              <a:t>but 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is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deficient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in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all</a:t>
            </a:r>
            <a:r>
              <a:rPr sz="1400" spc="-15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vitamins.</a:t>
            </a:r>
            <a:endParaRPr sz="1400">
              <a:latin typeface="Arial Unicode MS"/>
              <a:cs typeface="Arial Unicode MS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347999" y="4398365"/>
            <a:ext cx="3846195" cy="1111885"/>
            <a:chOff x="3347999" y="4398365"/>
            <a:chExt cx="3846195" cy="1111885"/>
          </a:xfrm>
        </p:grpSpPr>
        <p:sp>
          <p:nvSpPr>
            <p:cNvPr id="19" name="object 19"/>
            <p:cNvSpPr/>
            <p:nvPr/>
          </p:nvSpPr>
          <p:spPr>
            <a:xfrm>
              <a:off x="3367049" y="4417402"/>
              <a:ext cx="3827145" cy="1092835"/>
            </a:xfrm>
            <a:custGeom>
              <a:avLst/>
              <a:gdLst/>
              <a:ahLst/>
              <a:cxnLst/>
              <a:rect l="l" t="t" r="r" b="b"/>
              <a:pathLst>
                <a:path w="3827145" h="1092835">
                  <a:moveTo>
                    <a:pt x="3826764" y="0"/>
                  </a:moveTo>
                  <a:lnTo>
                    <a:pt x="0" y="0"/>
                  </a:lnTo>
                  <a:lnTo>
                    <a:pt x="0" y="1092708"/>
                  </a:lnTo>
                  <a:lnTo>
                    <a:pt x="3826764" y="1092708"/>
                  </a:lnTo>
                  <a:lnTo>
                    <a:pt x="3826764" y="0"/>
                  </a:lnTo>
                  <a:close/>
                </a:path>
              </a:pathLst>
            </a:custGeom>
            <a:solidFill>
              <a:srgbClr val="231F20">
                <a:alpha val="142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347999" y="4398365"/>
              <a:ext cx="3686175" cy="951865"/>
            </a:xfrm>
            <a:custGeom>
              <a:avLst/>
              <a:gdLst/>
              <a:ahLst/>
              <a:cxnLst/>
              <a:rect l="l" t="t" r="r" b="b"/>
              <a:pathLst>
                <a:path w="3686175" h="951864">
                  <a:moveTo>
                    <a:pt x="3685844" y="0"/>
                  </a:moveTo>
                  <a:lnTo>
                    <a:pt x="0" y="0"/>
                  </a:lnTo>
                  <a:lnTo>
                    <a:pt x="0" y="951255"/>
                  </a:lnTo>
                  <a:lnTo>
                    <a:pt x="3685844" y="951255"/>
                  </a:lnTo>
                  <a:lnTo>
                    <a:pt x="3685844" y="0"/>
                  </a:lnTo>
                  <a:close/>
                </a:path>
              </a:pathLst>
            </a:custGeom>
            <a:solidFill>
              <a:srgbClr val="A95B28">
                <a:alpha val="1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493148" y="4548184"/>
            <a:ext cx="301942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Oil </a:t>
            </a:r>
            <a:r>
              <a:rPr sz="1400" spc="60" dirty="0">
                <a:solidFill>
                  <a:srgbClr val="231F20"/>
                </a:solidFill>
                <a:latin typeface="Arial Unicode MS"/>
                <a:cs typeface="Arial Unicode MS"/>
              </a:rPr>
              <a:t>- </a:t>
            </a:r>
            <a:r>
              <a:rPr sz="1400" spc="-25" dirty="0">
                <a:solidFill>
                  <a:srgbClr val="231F20"/>
                </a:solidFill>
                <a:latin typeface="Arial Unicode MS"/>
                <a:cs typeface="Arial Unicode MS"/>
              </a:rPr>
              <a:t>One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ounce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gives </a:t>
            </a:r>
            <a:r>
              <a:rPr sz="1400" spc="-60" dirty="0">
                <a:solidFill>
                  <a:srgbClr val="231F20"/>
                </a:solidFill>
                <a:latin typeface="Arial Unicode MS"/>
                <a:cs typeface="Arial Unicode MS"/>
              </a:rPr>
              <a:t>257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calories</a:t>
            </a:r>
            <a:r>
              <a:rPr sz="1400" spc="-204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and 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vitamins 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A, </a:t>
            </a:r>
            <a:r>
              <a:rPr sz="1400" spc="-150" dirty="0">
                <a:solidFill>
                  <a:srgbClr val="231F20"/>
                </a:solidFill>
                <a:latin typeface="Arial Unicode MS"/>
                <a:cs typeface="Arial Unicode MS"/>
              </a:rPr>
              <a:t>B1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and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B2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complex </a:t>
            </a:r>
            <a:r>
              <a:rPr sz="1400" spc="-25" dirty="0">
                <a:solidFill>
                  <a:srgbClr val="231F20"/>
                </a:solidFill>
                <a:latin typeface="Arial Unicode MS"/>
                <a:cs typeface="Arial Unicode MS"/>
              </a:rPr>
              <a:t>are 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present.</a:t>
            </a:r>
            <a:endParaRPr sz="1400">
              <a:latin typeface="Arial Unicode MS"/>
              <a:cs typeface="Arial Unicode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347999" y="5694350"/>
            <a:ext cx="3846195" cy="1322070"/>
            <a:chOff x="3347999" y="5694350"/>
            <a:chExt cx="3846195" cy="1322070"/>
          </a:xfrm>
        </p:grpSpPr>
        <p:sp>
          <p:nvSpPr>
            <p:cNvPr id="23" name="object 23"/>
            <p:cNvSpPr/>
            <p:nvPr/>
          </p:nvSpPr>
          <p:spPr>
            <a:xfrm>
              <a:off x="3367049" y="5713400"/>
              <a:ext cx="3827145" cy="1303020"/>
            </a:xfrm>
            <a:custGeom>
              <a:avLst/>
              <a:gdLst/>
              <a:ahLst/>
              <a:cxnLst/>
              <a:rect l="l" t="t" r="r" b="b"/>
              <a:pathLst>
                <a:path w="3827145" h="1303020">
                  <a:moveTo>
                    <a:pt x="3826764" y="0"/>
                  </a:moveTo>
                  <a:lnTo>
                    <a:pt x="0" y="0"/>
                  </a:lnTo>
                  <a:lnTo>
                    <a:pt x="0" y="1303019"/>
                  </a:lnTo>
                  <a:lnTo>
                    <a:pt x="3826764" y="1303019"/>
                  </a:lnTo>
                  <a:lnTo>
                    <a:pt x="3826764" y="0"/>
                  </a:lnTo>
                  <a:close/>
                </a:path>
              </a:pathLst>
            </a:custGeom>
            <a:solidFill>
              <a:srgbClr val="231F20">
                <a:alpha val="142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347999" y="5694350"/>
              <a:ext cx="3686175" cy="1163955"/>
            </a:xfrm>
            <a:custGeom>
              <a:avLst/>
              <a:gdLst/>
              <a:ahLst/>
              <a:cxnLst/>
              <a:rect l="l" t="t" r="r" b="b"/>
              <a:pathLst>
                <a:path w="3686175" h="1163954">
                  <a:moveTo>
                    <a:pt x="3685844" y="0"/>
                  </a:moveTo>
                  <a:lnTo>
                    <a:pt x="0" y="0"/>
                  </a:lnTo>
                  <a:lnTo>
                    <a:pt x="0" y="1163662"/>
                  </a:lnTo>
                  <a:lnTo>
                    <a:pt x="3685844" y="1163662"/>
                  </a:lnTo>
                  <a:lnTo>
                    <a:pt x="3685844" y="0"/>
                  </a:lnTo>
                  <a:close/>
                </a:path>
              </a:pathLst>
            </a:custGeom>
            <a:solidFill>
              <a:srgbClr val="2D2F74">
                <a:alpha val="1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493148" y="5844183"/>
            <a:ext cx="333184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solidFill>
                  <a:srgbClr val="231F20"/>
                </a:solidFill>
                <a:latin typeface="Arial Unicode MS"/>
                <a:cs typeface="Arial Unicode MS"/>
              </a:rPr>
              <a:t>Vegetables </a:t>
            </a:r>
            <a:r>
              <a:rPr sz="1400" spc="60" dirty="0">
                <a:solidFill>
                  <a:srgbClr val="231F20"/>
                </a:solidFill>
                <a:latin typeface="Arial Unicode MS"/>
                <a:cs typeface="Arial Unicode MS"/>
              </a:rPr>
              <a:t>-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rations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included</a:t>
            </a:r>
            <a:r>
              <a:rPr sz="1400" spc="-20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20" dirty="0">
                <a:solidFill>
                  <a:srgbClr val="231F20"/>
                </a:solidFill>
                <a:latin typeface="Arial Unicode MS"/>
                <a:cs typeface="Arial Unicode MS"/>
              </a:rPr>
              <a:t>Chinese  radish,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pumpkin,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sweet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potatoes and</a:t>
            </a:r>
            <a:r>
              <a:rPr sz="1400" spc="-14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dried  </a:t>
            </a:r>
            <a:r>
              <a:rPr sz="1400" spc="-20" dirty="0">
                <a:solidFill>
                  <a:srgbClr val="231F20"/>
                </a:solidFill>
                <a:latin typeface="Arial Unicode MS"/>
                <a:cs typeface="Arial Unicode MS"/>
              </a:rPr>
              <a:t>cabbage.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Of </a:t>
            </a:r>
            <a:r>
              <a:rPr sz="1400" spc="-25" dirty="0">
                <a:solidFill>
                  <a:srgbClr val="231F20"/>
                </a:solidFill>
                <a:latin typeface="Arial Unicode MS"/>
                <a:cs typeface="Arial Unicode MS"/>
              </a:rPr>
              <a:t>these,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pumpkins contain  </a:t>
            </a:r>
            <a:r>
              <a:rPr sz="1400" spc="10" dirty="0">
                <a:solidFill>
                  <a:srgbClr val="231F20"/>
                </a:solidFill>
                <a:latin typeface="Arial Unicode MS"/>
                <a:cs typeface="Arial Unicode MS"/>
              </a:rPr>
              <a:t>vitamin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A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and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sweet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potatoes</a:t>
            </a:r>
            <a:r>
              <a:rPr sz="1400" spc="-16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45" dirty="0">
                <a:solidFill>
                  <a:srgbClr val="231F20"/>
                </a:solidFill>
                <a:latin typeface="Arial Unicode MS"/>
                <a:cs typeface="Arial Unicode MS"/>
              </a:rPr>
              <a:t>B1.</a:t>
            </a:r>
            <a:endParaRPr sz="1400">
              <a:latin typeface="Arial Unicode MS"/>
              <a:cs typeface="Arial Unicode MS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347999" y="7253999"/>
            <a:ext cx="3846195" cy="1322070"/>
            <a:chOff x="3347999" y="7253999"/>
            <a:chExt cx="3846195" cy="1322070"/>
          </a:xfrm>
        </p:grpSpPr>
        <p:sp>
          <p:nvSpPr>
            <p:cNvPr id="27" name="object 27"/>
            <p:cNvSpPr/>
            <p:nvPr/>
          </p:nvSpPr>
          <p:spPr>
            <a:xfrm>
              <a:off x="3367049" y="7273049"/>
              <a:ext cx="3827145" cy="1303020"/>
            </a:xfrm>
            <a:custGeom>
              <a:avLst/>
              <a:gdLst/>
              <a:ahLst/>
              <a:cxnLst/>
              <a:rect l="l" t="t" r="r" b="b"/>
              <a:pathLst>
                <a:path w="3827145" h="1303020">
                  <a:moveTo>
                    <a:pt x="3826764" y="0"/>
                  </a:moveTo>
                  <a:lnTo>
                    <a:pt x="0" y="0"/>
                  </a:lnTo>
                  <a:lnTo>
                    <a:pt x="0" y="1303020"/>
                  </a:lnTo>
                  <a:lnTo>
                    <a:pt x="3826764" y="1303020"/>
                  </a:lnTo>
                  <a:lnTo>
                    <a:pt x="3826764" y="0"/>
                  </a:lnTo>
                  <a:close/>
                </a:path>
              </a:pathLst>
            </a:custGeom>
            <a:solidFill>
              <a:srgbClr val="231F20">
                <a:alpha val="142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347999" y="7253999"/>
              <a:ext cx="3686175" cy="1163955"/>
            </a:xfrm>
            <a:custGeom>
              <a:avLst/>
              <a:gdLst/>
              <a:ahLst/>
              <a:cxnLst/>
              <a:rect l="l" t="t" r="r" b="b"/>
              <a:pathLst>
                <a:path w="3686175" h="1163954">
                  <a:moveTo>
                    <a:pt x="3685844" y="0"/>
                  </a:moveTo>
                  <a:lnTo>
                    <a:pt x="0" y="0"/>
                  </a:lnTo>
                  <a:lnTo>
                    <a:pt x="0" y="1163662"/>
                  </a:lnTo>
                  <a:lnTo>
                    <a:pt x="3685844" y="1163662"/>
                  </a:lnTo>
                  <a:lnTo>
                    <a:pt x="3685844" y="0"/>
                  </a:lnTo>
                  <a:close/>
                </a:path>
              </a:pathLst>
            </a:custGeom>
            <a:solidFill>
              <a:srgbClr val="D12026">
                <a:alpha val="1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493148" y="7403833"/>
            <a:ext cx="318643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solidFill>
                  <a:srgbClr val="231F20"/>
                </a:solidFill>
                <a:latin typeface="Arial Unicode MS"/>
                <a:cs typeface="Arial Unicode MS"/>
              </a:rPr>
              <a:t>Pork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and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dried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fish </a:t>
            </a:r>
            <a:r>
              <a:rPr sz="1400" spc="60" dirty="0">
                <a:solidFill>
                  <a:srgbClr val="231F20"/>
                </a:solidFill>
                <a:latin typeface="Arial Unicode MS"/>
                <a:cs typeface="Arial Unicode MS"/>
              </a:rPr>
              <a:t>-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amounts  supplied 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gave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negligible quantities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of  </a:t>
            </a:r>
            <a:r>
              <a:rPr sz="1400" spc="-20" dirty="0">
                <a:solidFill>
                  <a:srgbClr val="231F20"/>
                </a:solidFill>
                <a:latin typeface="Arial Unicode MS"/>
                <a:cs typeface="Arial Unicode MS"/>
              </a:rPr>
              <a:t>calories. </a:t>
            </a:r>
            <a:r>
              <a:rPr sz="1400" spc="-25" dirty="0">
                <a:solidFill>
                  <a:srgbClr val="231F20"/>
                </a:solidFill>
                <a:latin typeface="Arial Unicode MS"/>
                <a:cs typeface="Arial Unicode MS"/>
              </a:rPr>
              <a:t>Pork, 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however,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contains</a:t>
            </a:r>
            <a:r>
              <a:rPr sz="1400" spc="-7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Arial Unicode MS"/>
                <a:cs typeface="Arial Unicode MS"/>
              </a:rPr>
              <a:t>vitamin  </a:t>
            </a:r>
            <a:r>
              <a:rPr sz="1400" spc="-150" dirty="0">
                <a:solidFill>
                  <a:srgbClr val="231F20"/>
                </a:solidFill>
                <a:latin typeface="Arial Unicode MS"/>
                <a:cs typeface="Arial Unicode MS"/>
              </a:rPr>
              <a:t>B1 </a:t>
            </a:r>
            <a:r>
              <a:rPr sz="1400" spc="-5" dirty="0">
                <a:solidFill>
                  <a:srgbClr val="231F20"/>
                </a:solidFill>
                <a:latin typeface="Arial Unicode MS"/>
                <a:cs typeface="Arial Unicode MS"/>
              </a:rPr>
              <a:t>and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B2</a:t>
            </a:r>
            <a:r>
              <a:rPr sz="1400" spc="-2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complex.</a:t>
            </a:r>
            <a:endParaRPr sz="1400">
              <a:latin typeface="Arial Unicode MS"/>
              <a:cs typeface="Arial Unicode MS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3347999" y="8813660"/>
            <a:ext cx="3846195" cy="906144"/>
            <a:chOff x="3347999" y="8813660"/>
            <a:chExt cx="3846195" cy="906144"/>
          </a:xfrm>
        </p:grpSpPr>
        <p:sp>
          <p:nvSpPr>
            <p:cNvPr id="31" name="object 31"/>
            <p:cNvSpPr/>
            <p:nvPr/>
          </p:nvSpPr>
          <p:spPr>
            <a:xfrm>
              <a:off x="3367049" y="8832723"/>
              <a:ext cx="3827145" cy="887094"/>
            </a:xfrm>
            <a:custGeom>
              <a:avLst/>
              <a:gdLst/>
              <a:ahLst/>
              <a:cxnLst/>
              <a:rect l="l" t="t" r="r" b="b"/>
              <a:pathLst>
                <a:path w="3827145" h="887095">
                  <a:moveTo>
                    <a:pt x="3826764" y="0"/>
                  </a:moveTo>
                  <a:lnTo>
                    <a:pt x="0" y="0"/>
                  </a:lnTo>
                  <a:lnTo>
                    <a:pt x="0" y="886967"/>
                  </a:lnTo>
                  <a:lnTo>
                    <a:pt x="3826764" y="886967"/>
                  </a:lnTo>
                  <a:lnTo>
                    <a:pt x="3826764" y="0"/>
                  </a:lnTo>
                  <a:close/>
                </a:path>
              </a:pathLst>
            </a:custGeom>
            <a:solidFill>
              <a:srgbClr val="231F20">
                <a:alpha val="142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347999" y="8813660"/>
              <a:ext cx="3686175" cy="748030"/>
            </a:xfrm>
            <a:custGeom>
              <a:avLst/>
              <a:gdLst/>
              <a:ahLst/>
              <a:cxnLst/>
              <a:rect l="l" t="t" r="r" b="b"/>
              <a:pathLst>
                <a:path w="3686175" h="748029">
                  <a:moveTo>
                    <a:pt x="3685844" y="0"/>
                  </a:moveTo>
                  <a:lnTo>
                    <a:pt x="0" y="0"/>
                  </a:lnTo>
                  <a:lnTo>
                    <a:pt x="0" y="747966"/>
                  </a:lnTo>
                  <a:lnTo>
                    <a:pt x="3685844" y="747966"/>
                  </a:lnTo>
                  <a:lnTo>
                    <a:pt x="3685844" y="0"/>
                  </a:lnTo>
                  <a:close/>
                </a:path>
              </a:pathLst>
            </a:custGeom>
            <a:solidFill>
              <a:srgbClr val="175F30">
                <a:alpha val="1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566000" y="5751601"/>
            <a:ext cx="2365248" cy="3827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53299" y="8963483"/>
            <a:ext cx="6073775" cy="1148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115" marR="5080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Wheat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Flour </a:t>
            </a:r>
            <a:r>
              <a:rPr sz="1400" spc="60" dirty="0">
                <a:solidFill>
                  <a:srgbClr val="231F20"/>
                </a:solidFill>
                <a:latin typeface="Arial Unicode MS"/>
                <a:cs typeface="Arial Unicode MS"/>
              </a:rPr>
              <a:t>- </a:t>
            </a:r>
            <a:r>
              <a:rPr sz="1400" spc="-25" dirty="0">
                <a:solidFill>
                  <a:srgbClr val="231F20"/>
                </a:solidFill>
                <a:latin typeface="Arial Unicode MS"/>
                <a:cs typeface="Arial Unicode MS"/>
              </a:rPr>
              <a:t>This ceased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to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be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a</a:t>
            </a:r>
            <a:r>
              <a:rPr sz="1400" spc="-27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ration 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after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 middle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of</a:t>
            </a:r>
            <a:r>
              <a:rPr sz="1400" spc="-15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85" dirty="0">
                <a:solidFill>
                  <a:srgbClr val="231F20"/>
                </a:solidFill>
                <a:latin typeface="Arial Unicode MS"/>
                <a:cs typeface="Arial Unicode MS"/>
              </a:rPr>
              <a:t>1942.</a:t>
            </a:r>
            <a:endParaRPr sz="140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Arial Unicode MS"/>
              <a:cs typeface="Arial Unicode MS"/>
            </a:endParaRPr>
          </a:p>
          <a:p>
            <a:pPr marL="12700" marR="3752215">
              <a:lnSpc>
                <a:spcPct val="100000"/>
              </a:lnSpc>
              <a:spcBef>
                <a:spcPts val="5"/>
              </a:spcBef>
            </a:pPr>
            <a:r>
              <a:rPr sz="1000" i="1" spc="-60" dirty="0">
                <a:solidFill>
                  <a:srgbClr val="231F20"/>
                </a:solidFill>
                <a:latin typeface="Verdana"/>
                <a:cs typeface="Verdana"/>
              </a:rPr>
              <a:t>Food </a:t>
            </a:r>
            <a:r>
              <a:rPr sz="1000" i="1" spc="-85" dirty="0">
                <a:solidFill>
                  <a:srgbClr val="231F20"/>
                </a:solidFill>
                <a:latin typeface="Verdana"/>
                <a:cs typeface="Verdana"/>
              </a:rPr>
              <a:t>queue at Kranji </a:t>
            </a:r>
            <a:r>
              <a:rPr sz="1000" i="1" spc="-55" dirty="0">
                <a:solidFill>
                  <a:srgbClr val="231F20"/>
                </a:solidFill>
                <a:latin typeface="Verdana"/>
                <a:cs typeface="Verdana"/>
              </a:rPr>
              <a:t>POW </a:t>
            </a:r>
            <a:r>
              <a:rPr sz="1000" i="1" spc="-65" dirty="0">
                <a:solidFill>
                  <a:srgbClr val="231F20"/>
                </a:solidFill>
                <a:latin typeface="Verdana"/>
                <a:cs typeface="Verdana"/>
              </a:rPr>
              <a:t>Hospital</a:t>
            </a:r>
            <a:r>
              <a:rPr sz="1000" i="1" spc="-229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i="1" spc="-95" dirty="0">
                <a:solidFill>
                  <a:srgbClr val="231F20"/>
                </a:solidFill>
                <a:latin typeface="Verdana"/>
                <a:cs typeface="Verdana"/>
              </a:rPr>
              <a:t>camp,  </a:t>
            </a:r>
            <a:r>
              <a:rPr sz="1000" i="1" spc="-155" dirty="0">
                <a:solidFill>
                  <a:srgbClr val="231F20"/>
                </a:solidFill>
                <a:latin typeface="Verdana"/>
                <a:cs typeface="Verdana"/>
              </a:rPr>
              <a:t>1945, </a:t>
            </a:r>
            <a:r>
              <a:rPr sz="1000" i="1" spc="-80" dirty="0">
                <a:solidFill>
                  <a:srgbClr val="231F20"/>
                </a:solidFill>
                <a:latin typeface="Verdana"/>
                <a:cs typeface="Verdana"/>
              </a:rPr>
              <a:t>photograph </a:t>
            </a:r>
            <a:r>
              <a:rPr sz="1000" i="1" spc="-95" dirty="0">
                <a:solidFill>
                  <a:srgbClr val="231F20"/>
                </a:solidFill>
                <a:latin typeface="Verdana"/>
                <a:cs typeface="Verdana"/>
              </a:rPr>
              <a:t>by </a:t>
            </a:r>
            <a:r>
              <a:rPr sz="1000" i="1" spc="-50" dirty="0">
                <a:solidFill>
                  <a:srgbClr val="231F20"/>
                </a:solidFill>
                <a:latin typeface="Verdana"/>
                <a:cs typeface="Verdana"/>
              </a:rPr>
              <a:t>Bill </a:t>
            </a:r>
            <a:r>
              <a:rPr sz="1000" i="1" spc="-85" dirty="0">
                <a:solidFill>
                  <a:srgbClr val="231F20"/>
                </a:solidFill>
                <a:latin typeface="Verdana"/>
                <a:cs typeface="Verdana"/>
              </a:rPr>
              <a:t>Norways, </a:t>
            </a:r>
            <a:r>
              <a:rPr sz="1000" i="1" spc="-210" dirty="0">
                <a:solidFill>
                  <a:srgbClr val="231F20"/>
                </a:solidFill>
                <a:latin typeface="Verdana"/>
                <a:cs typeface="Verdana"/>
              </a:rPr>
              <a:t>© 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courtesy </a:t>
            </a:r>
            <a:r>
              <a:rPr sz="1000" i="1" spc="-90" dirty="0">
                <a:solidFill>
                  <a:srgbClr val="231F20"/>
                </a:solidFill>
                <a:latin typeface="Verdana"/>
                <a:cs typeface="Verdana"/>
              </a:rPr>
              <a:t>the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Norways</a:t>
            </a:r>
            <a:r>
              <a:rPr sz="1000" i="1" spc="-14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i="1" spc="-85" dirty="0">
                <a:solidFill>
                  <a:srgbClr val="231F20"/>
                </a:solidFill>
                <a:latin typeface="Verdana"/>
                <a:cs typeface="Verdana"/>
              </a:rPr>
              <a:t>family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1</a:t>
            </a:fld>
            <a:endParaRPr spc="-4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196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Calibri</vt:lpstr>
      <vt:lpstr>Courier New</vt:lpstr>
      <vt:lpstr>Lucida Sans</vt:lpstr>
      <vt:lpstr>Verdana</vt:lpstr>
      <vt:lpstr>Office Theme</vt:lpstr>
      <vt:lpstr>Worksheet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Worksheet 4</dc:title>
  <cp:lastModifiedBy>Gill Wareing</cp:lastModifiedBy>
  <cp:revision>1</cp:revision>
  <dcterms:created xsi:type="dcterms:W3CDTF">2020-08-13T15:52:27Z</dcterms:created>
  <dcterms:modified xsi:type="dcterms:W3CDTF">2020-08-13T18:32:32Z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2020-07-14T00:00:00Z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2020-08-13T00:00:00Z</vt:filetime>
  </property>
</Properties>
</file>