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2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202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1248354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0099" y="255961"/>
            <a:ext cx="1725930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40900" y="3585502"/>
            <a:ext cx="3448050" cy="6661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06899" y="10369714"/>
            <a:ext cx="243840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16801"/>
            <a:ext cx="7560309" cy="381000"/>
          </a:xfrm>
          <a:custGeom>
            <a:avLst/>
            <a:gdLst/>
            <a:ahLst/>
            <a:cxnLst/>
            <a:rect l="l" t="t" r="r" b="b"/>
            <a:pathLst>
              <a:path w="7560309" h="381000">
                <a:moveTo>
                  <a:pt x="0" y="0"/>
                </a:moveTo>
                <a:lnTo>
                  <a:pt x="0" y="381000"/>
                </a:lnTo>
                <a:lnTo>
                  <a:pt x="7560005" y="381000"/>
                </a:lnTo>
                <a:lnTo>
                  <a:pt x="7560005" y="0"/>
                </a:lnTo>
                <a:lnTo>
                  <a:pt x="0" y="0"/>
                </a:lnTo>
                <a:close/>
              </a:path>
            </a:pathLst>
          </a:custGeom>
          <a:solidFill>
            <a:srgbClr val="2B5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5600" y="272160"/>
            <a:ext cx="621792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254" dirty="0"/>
              <a:t>W</a:t>
            </a:r>
            <a:r>
              <a:rPr spc="254" dirty="0"/>
              <a:t>orksheet</a:t>
            </a:r>
            <a:r>
              <a:rPr spc="140" dirty="0"/>
              <a:t> </a:t>
            </a:r>
            <a:r>
              <a:rPr sz="2500" spc="-484" dirty="0"/>
              <a:t>1  </a:t>
            </a:r>
            <a:r>
              <a:rPr sz="2500" spc="110" dirty="0"/>
              <a:t>-</a:t>
            </a:r>
            <a:r>
              <a:rPr sz="2500" spc="-70" dirty="0"/>
              <a:t> </a:t>
            </a:r>
            <a:r>
              <a:rPr sz="2500" spc="150" dirty="0" err="1"/>
              <a:t>W</a:t>
            </a:r>
            <a:r>
              <a:rPr spc="150" dirty="0" err="1"/>
              <a:t>h</a:t>
            </a:r>
            <a:r>
              <a:rPr lang="en-GB" spc="150" dirty="0"/>
              <a:t>a</a:t>
            </a:r>
            <a:r>
              <a:rPr spc="150" dirty="0"/>
              <a:t>t</a:t>
            </a:r>
            <a:r>
              <a:rPr spc="145" dirty="0"/>
              <a:t> </a:t>
            </a:r>
            <a:r>
              <a:rPr spc="204" dirty="0"/>
              <a:t>cAn</a:t>
            </a:r>
            <a:r>
              <a:rPr spc="140" dirty="0"/>
              <a:t> </a:t>
            </a:r>
            <a:r>
              <a:rPr spc="290" dirty="0"/>
              <a:t>the</a:t>
            </a:r>
            <a:r>
              <a:rPr spc="145" dirty="0"/>
              <a:t> </a:t>
            </a:r>
            <a:r>
              <a:rPr lang="en-GB" spc="285"/>
              <a:t>S</a:t>
            </a:r>
            <a:r>
              <a:rPr spc="285"/>
              <a:t>ecret</a:t>
            </a:r>
            <a:r>
              <a:rPr spc="140" dirty="0"/>
              <a:t> </a:t>
            </a:r>
            <a:r>
              <a:rPr spc="340" dirty="0"/>
              <a:t>Art</a:t>
            </a:r>
            <a:r>
              <a:rPr spc="145" dirty="0"/>
              <a:t> </a:t>
            </a:r>
            <a:r>
              <a:rPr spc="430" dirty="0"/>
              <a:t>tell</a:t>
            </a:r>
            <a:r>
              <a:rPr spc="140" dirty="0"/>
              <a:t> </a:t>
            </a:r>
            <a:r>
              <a:rPr spc="90" dirty="0"/>
              <a:t>us</a:t>
            </a:r>
            <a:r>
              <a:rPr sz="2500" spc="90" dirty="0"/>
              <a:t>?</a:t>
            </a:r>
            <a:endParaRPr sz="2500" dirty="0"/>
          </a:p>
        </p:txBody>
      </p:sp>
      <p:sp>
        <p:nvSpPr>
          <p:cNvPr id="4" name="object 4"/>
          <p:cNvSpPr txBox="1"/>
          <p:nvPr/>
        </p:nvSpPr>
        <p:spPr>
          <a:xfrm>
            <a:off x="444500" y="823915"/>
            <a:ext cx="6327775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35" dirty="0">
                <a:solidFill>
                  <a:srgbClr val="231F20"/>
                </a:solidFill>
                <a:latin typeface="Arial Unicode MS"/>
                <a:cs typeface="Arial Unicode MS"/>
              </a:rPr>
              <a:t>The </a:t>
            </a:r>
            <a:r>
              <a:rPr sz="1200" spc="-5" dirty="0">
                <a:solidFill>
                  <a:srgbClr val="231F20"/>
                </a:solidFill>
                <a:latin typeface="Arial Unicode MS"/>
                <a:cs typeface="Arial Unicode MS"/>
              </a:rPr>
              <a:t>men </a:t>
            </a:r>
            <a:r>
              <a:rPr sz="1200" spc="-10" dirty="0">
                <a:solidFill>
                  <a:srgbClr val="231F20"/>
                </a:solidFill>
                <a:latin typeface="Arial Unicode MS"/>
                <a:cs typeface="Arial Unicode MS"/>
              </a:rPr>
              <a:t>faced </a:t>
            </a:r>
            <a:r>
              <a:rPr sz="1200" spc="-15" dirty="0">
                <a:solidFill>
                  <a:srgbClr val="231F20"/>
                </a:solidFill>
                <a:latin typeface="Arial Unicode MS"/>
                <a:cs typeface="Arial Unicode MS"/>
              </a:rPr>
              <a:t>many </a:t>
            </a:r>
            <a:r>
              <a:rPr sz="1200" spc="5" dirty="0">
                <a:solidFill>
                  <a:srgbClr val="231F20"/>
                </a:solidFill>
                <a:latin typeface="Arial Unicode MS"/>
                <a:cs typeface="Arial Unicode MS"/>
              </a:rPr>
              <a:t>life-threatening </a:t>
            </a:r>
            <a:r>
              <a:rPr sz="1200" spc="-25" dirty="0">
                <a:solidFill>
                  <a:srgbClr val="231F20"/>
                </a:solidFill>
                <a:latin typeface="Arial Unicode MS"/>
                <a:cs typeface="Arial Unicode MS"/>
              </a:rPr>
              <a:t>issues </a:t>
            </a:r>
            <a:r>
              <a:rPr sz="1200" spc="-5" dirty="0">
                <a:solidFill>
                  <a:srgbClr val="231F20"/>
                </a:solidFill>
                <a:latin typeface="Arial Unicode MS"/>
                <a:cs typeface="Arial Unicode MS"/>
              </a:rPr>
              <a:t>and</a:t>
            </a:r>
            <a:r>
              <a:rPr sz="1200" spc="-1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 Unicode MS"/>
                <a:cs typeface="Arial Unicode MS"/>
              </a:rPr>
              <a:t>problems.</a:t>
            </a:r>
            <a:endParaRPr sz="1200" dirty="0">
              <a:latin typeface="Arial Unicode MS"/>
              <a:cs typeface="Arial Unicode MS"/>
            </a:endParaRPr>
          </a:p>
          <a:p>
            <a:pPr marL="241300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sz="1200" b="1" spc="-45" dirty="0">
                <a:solidFill>
                  <a:srgbClr val="231F20"/>
                </a:solidFill>
                <a:latin typeface="Lucida Sans"/>
                <a:cs typeface="Lucida Sans"/>
              </a:rPr>
              <a:t>Can</a:t>
            </a:r>
            <a:r>
              <a:rPr sz="1200" b="1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80" dirty="0">
                <a:solidFill>
                  <a:srgbClr val="231F20"/>
                </a:solidFill>
                <a:latin typeface="Lucida Sans"/>
                <a:cs typeface="Lucida Sans"/>
              </a:rPr>
              <a:t>you</a:t>
            </a:r>
            <a:r>
              <a:rPr sz="1200" b="1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80" dirty="0">
                <a:solidFill>
                  <a:srgbClr val="231F20"/>
                </a:solidFill>
                <a:latin typeface="Lucida Sans"/>
                <a:cs typeface="Lucida Sans"/>
              </a:rPr>
              <a:t>find</a:t>
            </a:r>
            <a:r>
              <a:rPr sz="1200" b="1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70" dirty="0">
                <a:solidFill>
                  <a:srgbClr val="231F20"/>
                </a:solidFill>
                <a:latin typeface="Lucida Sans"/>
                <a:cs typeface="Lucida Sans"/>
              </a:rPr>
              <a:t>examples</a:t>
            </a:r>
            <a:r>
              <a:rPr sz="1200" b="1" spc="-90" dirty="0">
                <a:solidFill>
                  <a:srgbClr val="231F20"/>
                </a:solidFill>
                <a:latin typeface="Lucida Sans"/>
                <a:cs typeface="Lucida Sans"/>
              </a:rPr>
              <a:t> of </a:t>
            </a:r>
            <a:r>
              <a:rPr sz="1200" b="1" spc="-6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1200" b="1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80" dirty="0">
                <a:solidFill>
                  <a:srgbClr val="231F20"/>
                </a:solidFill>
                <a:latin typeface="Lucida Sans"/>
                <a:cs typeface="Lucida Sans"/>
              </a:rPr>
              <a:t>problems</a:t>
            </a:r>
            <a:r>
              <a:rPr sz="1200" b="1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6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1200" b="1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55" dirty="0">
                <a:solidFill>
                  <a:srgbClr val="231F20"/>
                </a:solidFill>
                <a:latin typeface="Lucida Sans"/>
                <a:cs typeface="Lucida Sans"/>
              </a:rPr>
              <a:t>challenges</a:t>
            </a:r>
            <a:r>
              <a:rPr sz="1200" b="1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65" dirty="0">
                <a:solidFill>
                  <a:srgbClr val="231F20"/>
                </a:solidFill>
                <a:latin typeface="Lucida Sans"/>
                <a:cs typeface="Lucida Sans"/>
              </a:rPr>
              <a:t>they</a:t>
            </a:r>
            <a:r>
              <a:rPr sz="1200" b="1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50" dirty="0">
                <a:solidFill>
                  <a:srgbClr val="231F20"/>
                </a:solidFill>
                <a:latin typeface="Lucida Sans"/>
                <a:cs typeface="Lucida Sans"/>
              </a:rPr>
              <a:t>faced</a:t>
            </a:r>
            <a:r>
              <a:rPr sz="1200" b="1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70" dirty="0">
                <a:solidFill>
                  <a:srgbClr val="231F20"/>
                </a:solidFill>
                <a:latin typeface="Lucida Sans"/>
                <a:cs typeface="Lucida Sans"/>
              </a:rPr>
              <a:t>within</a:t>
            </a:r>
            <a:r>
              <a:rPr sz="1200" b="1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6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1200" b="1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50" dirty="0">
                <a:solidFill>
                  <a:srgbClr val="231F20"/>
                </a:solidFill>
                <a:latin typeface="Lucida Sans"/>
                <a:cs typeface="Lucida Sans"/>
              </a:rPr>
              <a:t>pictures?</a:t>
            </a:r>
            <a:endParaRPr sz="1200" dirty="0">
              <a:latin typeface="Lucida Sans"/>
              <a:cs typeface="Lucida Sans"/>
            </a:endParaRPr>
          </a:p>
          <a:p>
            <a:pPr marL="241300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sz="1200" b="1" spc="-45" dirty="0">
                <a:solidFill>
                  <a:srgbClr val="231F20"/>
                </a:solidFill>
                <a:latin typeface="Lucida Sans"/>
                <a:cs typeface="Lucida Sans"/>
              </a:rPr>
              <a:t>Can</a:t>
            </a:r>
            <a:r>
              <a:rPr sz="1200" b="1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80" dirty="0">
                <a:solidFill>
                  <a:srgbClr val="231F20"/>
                </a:solidFill>
                <a:latin typeface="Lucida Sans"/>
                <a:cs typeface="Lucida Sans"/>
              </a:rPr>
              <a:t>you</a:t>
            </a:r>
            <a:r>
              <a:rPr sz="1200" b="1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80" dirty="0">
                <a:solidFill>
                  <a:srgbClr val="231F20"/>
                </a:solidFill>
                <a:latin typeface="Lucida Sans"/>
                <a:cs typeface="Lucida Sans"/>
              </a:rPr>
              <a:t>find</a:t>
            </a:r>
            <a:r>
              <a:rPr sz="1200" b="1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70" dirty="0">
                <a:solidFill>
                  <a:srgbClr val="231F20"/>
                </a:solidFill>
                <a:latin typeface="Lucida Sans"/>
                <a:cs typeface="Lucida Sans"/>
              </a:rPr>
              <a:t>what</a:t>
            </a:r>
            <a:r>
              <a:rPr sz="1200" b="1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80" dirty="0">
                <a:solidFill>
                  <a:srgbClr val="231F20"/>
                </a:solidFill>
                <a:latin typeface="Lucida Sans"/>
                <a:cs typeface="Lucida Sans"/>
              </a:rPr>
              <a:t>would</a:t>
            </a:r>
            <a:r>
              <a:rPr sz="1200" b="1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65" dirty="0">
                <a:solidFill>
                  <a:srgbClr val="231F20"/>
                </a:solidFill>
                <a:latin typeface="Lucida Sans"/>
                <a:cs typeface="Lucida Sans"/>
              </a:rPr>
              <a:t>help</a:t>
            </a:r>
            <a:r>
              <a:rPr sz="1200" b="1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75" dirty="0">
                <a:solidFill>
                  <a:srgbClr val="231F20"/>
                </a:solidFill>
                <a:latin typeface="Lucida Sans"/>
                <a:cs typeface="Lucida Sans"/>
              </a:rPr>
              <a:t>them</a:t>
            </a:r>
            <a:r>
              <a:rPr sz="1200" b="1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70" dirty="0">
                <a:solidFill>
                  <a:srgbClr val="231F20"/>
                </a:solidFill>
                <a:latin typeface="Lucida Sans"/>
                <a:cs typeface="Lucida Sans"/>
              </a:rPr>
              <a:t>survive</a:t>
            </a:r>
            <a:r>
              <a:rPr sz="1200" b="1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70" dirty="0">
                <a:solidFill>
                  <a:srgbClr val="231F20"/>
                </a:solidFill>
                <a:latin typeface="Lucida Sans"/>
                <a:cs typeface="Lucida Sans"/>
              </a:rPr>
              <a:t>within</a:t>
            </a:r>
            <a:r>
              <a:rPr sz="1200" b="1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6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1200" b="1" spc="-9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60" dirty="0">
                <a:solidFill>
                  <a:srgbClr val="231F20"/>
                </a:solidFill>
                <a:latin typeface="Lucida Sans"/>
                <a:cs typeface="Lucida Sans"/>
              </a:rPr>
              <a:t>pictures</a:t>
            </a:r>
            <a:r>
              <a:rPr sz="1200" b="1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75" dirty="0">
                <a:solidFill>
                  <a:srgbClr val="231F20"/>
                </a:solidFill>
                <a:latin typeface="Lucida Sans"/>
                <a:cs typeface="Lucida Sans"/>
              </a:rPr>
              <a:t>in</a:t>
            </a:r>
            <a:r>
              <a:rPr sz="1200" b="1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6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1200" b="1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45" dirty="0">
                <a:solidFill>
                  <a:srgbClr val="231F20"/>
                </a:solidFill>
                <a:latin typeface="Lucida Sans"/>
                <a:cs typeface="Lucida Sans"/>
              </a:rPr>
              <a:t>gallery?</a:t>
            </a:r>
            <a:endParaRPr sz="12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231F20"/>
                </a:solidFill>
                <a:latin typeface="Arial Unicode MS"/>
                <a:cs typeface="Arial Unicode MS"/>
              </a:rPr>
              <a:t>Think</a:t>
            </a:r>
            <a:r>
              <a:rPr sz="1200" spc="-3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Arial Unicode MS"/>
                <a:cs typeface="Arial Unicode MS"/>
              </a:rPr>
              <a:t>about:</a:t>
            </a:r>
            <a:endParaRPr sz="1200" dirty="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</a:pPr>
            <a:r>
              <a:rPr sz="1200" spc="-35" dirty="0">
                <a:solidFill>
                  <a:srgbClr val="231F20"/>
                </a:solidFill>
                <a:latin typeface="Arial Unicode MS"/>
                <a:cs typeface="Arial Unicode MS"/>
              </a:rPr>
              <a:t>The </a:t>
            </a:r>
            <a:r>
              <a:rPr sz="1200" spc="-10" dirty="0">
                <a:solidFill>
                  <a:srgbClr val="231F20"/>
                </a:solidFill>
                <a:latin typeface="Arial Unicode MS"/>
                <a:cs typeface="Arial Unicode MS"/>
              </a:rPr>
              <a:t>materials </a:t>
            </a:r>
            <a:r>
              <a:rPr sz="1200" dirty="0">
                <a:solidFill>
                  <a:srgbClr val="231F20"/>
                </a:solidFill>
                <a:latin typeface="Arial Unicode MS"/>
                <a:cs typeface="Arial Unicode MS"/>
              </a:rPr>
              <a:t>they</a:t>
            </a:r>
            <a:r>
              <a:rPr sz="1200" spc="-5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Arial Unicode MS"/>
                <a:cs typeface="Arial Unicode MS"/>
              </a:rPr>
              <a:t>had</a:t>
            </a:r>
            <a:endParaRPr sz="1200" dirty="0">
              <a:latin typeface="Arial Unicode MS"/>
              <a:cs typeface="Arial Unicode MS"/>
            </a:endParaRPr>
          </a:p>
          <a:p>
            <a:pPr marL="12700" marR="4132579">
              <a:lnSpc>
                <a:spcPct val="100000"/>
              </a:lnSpc>
            </a:pPr>
            <a:r>
              <a:rPr sz="1200" spc="-15" dirty="0">
                <a:solidFill>
                  <a:srgbClr val="231F20"/>
                </a:solidFill>
                <a:latin typeface="Arial Unicode MS"/>
                <a:cs typeface="Arial Unicode MS"/>
              </a:rPr>
              <a:t>Their </a:t>
            </a:r>
            <a:r>
              <a:rPr sz="1200" spc="5" dirty="0">
                <a:solidFill>
                  <a:srgbClr val="231F20"/>
                </a:solidFill>
                <a:latin typeface="Arial Unicode MS"/>
                <a:cs typeface="Arial Unicode MS"/>
              </a:rPr>
              <a:t>individual </a:t>
            </a:r>
            <a:r>
              <a:rPr sz="1200" spc="-5" dirty="0">
                <a:solidFill>
                  <a:srgbClr val="231F20"/>
                </a:solidFill>
                <a:latin typeface="Arial Unicode MS"/>
                <a:cs typeface="Arial Unicode MS"/>
              </a:rPr>
              <a:t>skills and</a:t>
            </a:r>
            <a:r>
              <a:rPr sz="1200" spc="-13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dirty="0">
                <a:solidFill>
                  <a:srgbClr val="231F20"/>
                </a:solidFill>
                <a:latin typeface="Arial Unicode MS"/>
                <a:cs typeface="Arial Unicode MS"/>
              </a:rPr>
              <a:t>talents  </a:t>
            </a:r>
            <a:r>
              <a:rPr sz="1200" spc="-35" dirty="0">
                <a:solidFill>
                  <a:srgbClr val="231F20"/>
                </a:solidFill>
                <a:latin typeface="Arial Unicode MS"/>
                <a:cs typeface="Arial Unicode MS"/>
              </a:rPr>
              <a:t>The </a:t>
            </a:r>
            <a:r>
              <a:rPr sz="1200" dirty="0">
                <a:solidFill>
                  <a:srgbClr val="231F20"/>
                </a:solidFill>
                <a:latin typeface="Arial Unicode MS"/>
                <a:cs typeface="Arial Unicode MS"/>
              </a:rPr>
              <a:t>drawings</a:t>
            </a:r>
            <a:r>
              <a:rPr sz="1200" spc="-3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Arial Unicode MS"/>
                <a:cs typeface="Arial Unicode MS"/>
              </a:rPr>
              <a:t>themselves</a:t>
            </a:r>
            <a:endParaRPr sz="1200" dirty="0">
              <a:latin typeface="Arial Unicode MS"/>
              <a:cs typeface="Arial Unicode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 dirty="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</a:pPr>
            <a:r>
              <a:rPr sz="1200" spc="-35" dirty="0">
                <a:solidFill>
                  <a:srgbClr val="231F20"/>
                </a:solidFill>
                <a:latin typeface="Arial Unicode MS"/>
                <a:cs typeface="Arial Unicode MS"/>
              </a:rPr>
              <a:t>The</a:t>
            </a:r>
            <a:r>
              <a:rPr sz="12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dirty="0">
                <a:solidFill>
                  <a:srgbClr val="231F20"/>
                </a:solidFill>
                <a:latin typeface="Arial Unicode MS"/>
                <a:cs typeface="Arial Unicode MS"/>
              </a:rPr>
              <a:t>drawings</a:t>
            </a:r>
            <a:r>
              <a:rPr sz="12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 Unicode MS"/>
                <a:cs typeface="Arial Unicode MS"/>
              </a:rPr>
              <a:t>were</a:t>
            </a:r>
            <a:r>
              <a:rPr sz="12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Arial Unicode MS"/>
                <a:cs typeface="Arial Unicode MS"/>
              </a:rPr>
              <a:t>often</a:t>
            </a:r>
            <a:r>
              <a:rPr sz="1200" spc="-2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Arial Unicode MS"/>
                <a:cs typeface="Arial Unicode MS"/>
              </a:rPr>
              <a:t>hidden</a:t>
            </a:r>
            <a:r>
              <a:rPr sz="12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-40" dirty="0">
                <a:solidFill>
                  <a:srgbClr val="231F20"/>
                </a:solidFill>
                <a:latin typeface="Arial Unicode MS"/>
                <a:cs typeface="Arial Unicode MS"/>
              </a:rPr>
              <a:t>as</a:t>
            </a:r>
            <a:r>
              <a:rPr sz="12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Arial Unicode MS"/>
                <a:cs typeface="Arial Unicode MS"/>
              </a:rPr>
              <a:t>the</a:t>
            </a:r>
            <a:r>
              <a:rPr sz="12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Arial Unicode MS"/>
                <a:cs typeface="Arial Unicode MS"/>
              </a:rPr>
              <a:t>men</a:t>
            </a:r>
            <a:r>
              <a:rPr sz="1200" spc="-2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 Unicode MS"/>
                <a:cs typeface="Arial Unicode MS"/>
              </a:rPr>
              <a:t>would</a:t>
            </a:r>
            <a:r>
              <a:rPr sz="12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 Unicode MS"/>
                <a:cs typeface="Arial Unicode MS"/>
              </a:rPr>
              <a:t>be</a:t>
            </a:r>
            <a:r>
              <a:rPr sz="12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Arial Unicode MS"/>
                <a:cs typeface="Arial Unicode MS"/>
              </a:rPr>
              <a:t>punished</a:t>
            </a:r>
            <a:r>
              <a:rPr sz="12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15" dirty="0">
                <a:solidFill>
                  <a:srgbClr val="231F20"/>
                </a:solidFill>
                <a:latin typeface="Arial Unicode MS"/>
                <a:cs typeface="Arial Unicode MS"/>
              </a:rPr>
              <a:t>if</a:t>
            </a:r>
            <a:r>
              <a:rPr sz="1200" spc="-2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dirty="0">
                <a:solidFill>
                  <a:srgbClr val="231F20"/>
                </a:solidFill>
                <a:latin typeface="Arial Unicode MS"/>
                <a:cs typeface="Arial Unicode MS"/>
              </a:rPr>
              <a:t>they</a:t>
            </a:r>
            <a:r>
              <a:rPr sz="12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 Unicode MS"/>
                <a:cs typeface="Arial Unicode MS"/>
              </a:rPr>
              <a:t>were</a:t>
            </a:r>
            <a:r>
              <a:rPr sz="12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Arial Unicode MS"/>
                <a:cs typeface="Arial Unicode MS"/>
              </a:rPr>
              <a:t>found.</a:t>
            </a:r>
            <a:endParaRPr sz="1200" dirty="0">
              <a:latin typeface="Arial Unicode MS"/>
              <a:cs typeface="Arial Unicode MS"/>
            </a:endParaRPr>
          </a:p>
          <a:p>
            <a:pPr marL="241300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sz="1200" b="1" spc="-45" dirty="0">
                <a:solidFill>
                  <a:srgbClr val="231F20"/>
                </a:solidFill>
                <a:latin typeface="Lucida Sans"/>
                <a:cs typeface="Lucida Sans"/>
              </a:rPr>
              <a:t>Where </a:t>
            </a:r>
            <a:r>
              <a:rPr sz="1200" b="1" spc="-80" dirty="0">
                <a:solidFill>
                  <a:srgbClr val="231F20"/>
                </a:solidFill>
                <a:latin typeface="Lucida Sans"/>
                <a:cs typeface="Lucida Sans"/>
              </a:rPr>
              <a:t>would </a:t>
            </a:r>
            <a:r>
              <a:rPr sz="1200" b="1" spc="-65" dirty="0">
                <a:solidFill>
                  <a:srgbClr val="231F20"/>
                </a:solidFill>
                <a:latin typeface="Lucida Sans"/>
                <a:cs typeface="Lucida Sans"/>
              </a:rPr>
              <a:t>they hide </a:t>
            </a:r>
            <a:r>
              <a:rPr sz="1200" b="1" spc="-6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1200" b="1" spc="-2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200" b="1" spc="-50" dirty="0">
                <a:solidFill>
                  <a:srgbClr val="231F20"/>
                </a:solidFill>
                <a:latin typeface="Lucida Sans"/>
                <a:cs typeface="Lucida Sans"/>
              </a:rPr>
              <a:t>pictures?</a:t>
            </a:r>
            <a:endParaRPr sz="1200" dirty="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spc="-10" dirty="0">
                <a:solidFill>
                  <a:srgbClr val="231F20"/>
                </a:solidFill>
                <a:latin typeface="Arial Unicode MS"/>
                <a:cs typeface="Arial Unicode MS"/>
              </a:rPr>
              <a:t>Write </a:t>
            </a:r>
            <a:r>
              <a:rPr sz="1200" spc="-5" dirty="0">
                <a:solidFill>
                  <a:srgbClr val="231F20"/>
                </a:solidFill>
                <a:latin typeface="Arial Unicode MS"/>
                <a:cs typeface="Arial Unicode MS"/>
              </a:rPr>
              <a:t>and </a:t>
            </a:r>
            <a:r>
              <a:rPr sz="1200" dirty="0">
                <a:solidFill>
                  <a:srgbClr val="231F20"/>
                </a:solidFill>
                <a:latin typeface="Arial Unicode MS"/>
                <a:cs typeface="Arial Unicode MS"/>
              </a:rPr>
              <a:t>draw </a:t>
            </a:r>
            <a:r>
              <a:rPr sz="1200" spc="-5" dirty="0">
                <a:solidFill>
                  <a:srgbClr val="231F20"/>
                </a:solidFill>
                <a:latin typeface="Arial Unicode MS"/>
                <a:cs typeface="Arial Unicode MS"/>
              </a:rPr>
              <a:t>your </a:t>
            </a:r>
            <a:r>
              <a:rPr sz="1200" spc="-15" dirty="0">
                <a:solidFill>
                  <a:srgbClr val="231F20"/>
                </a:solidFill>
                <a:latin typeface="Arial Unicode MS"/>
                <a:cs typeface="Arial Unicode MS"/>
              </a:rPr>
              <a:t>answers</a:t>
            </a:r>
            <a:r>
              <a:rPr sz="1200" spc="-13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Arial Unicode MS"/>
                <a:cs typeface="Arial Unicode MS"/>
              </a:rPr>
              <a:t>below</a:t>
            </a:r>
            <a:endParaRPr sz="1200" dirty="0">
              <a:latin typeface="Arial Unicode MS"/>
              <a:cs typeface="Arial Unicode M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51999" y="3287995"/>
            <a:ext cx="6993255" cy="6990080"/>
            <a:chOff x="251999" y="3287995"/>
            <a:chExt cx="6993255" cy="6990080"/>
          </a:xfrm>
        </p:grpSpPr>
        <p:sp>
          <p:nvSpPr>
            <p:cNvPr id="6" name="object 6"/>
            <p:cNvSpPr/>
            <p:nvPr/>
          </p:nvSpPr>
          <p:spPr>
            <a:xfrm>
              <a:off x="258349" y="3338739"/>
              <a:ext cx="0" cy="6901815"/>
            </a:xfrm>
            <a:custGeom>
              <a:avLst/>
              <a:gdLst/>
              <a:ahLst/>
              <a:cxnLst/>
              <a:rect l="l" t="t" r="r" b="b"/>
              <a:pathLst>
                <a:path h="6901815">
                  <a:moveTo>
                    <a:pt x="0" y="0"/>
                  </a:moveTo>
                  <a:lnTo>
                    <a:pt x="0" y="6901192"/>
                  </a:lnTo>
                </a:path>
              </a:pathLst>
            </a:custGeom>
            <a:ln w="12700">
              <a:solidFill>
                <a:srgbClr val="231F2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2768" y="10271650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0" y="0"/>
                  </a:moveTo>
                  <a:lnTo>
                    <a:pt x="6904151" y="0"/>
                  </a:lnTo>
                </a:path>
              </a:pathLst>
            </a:custGeom>
            <a:ln w="12700">
              <a:solidFill>
                <a:srgbClr val="231F2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238649" y="3326070"/>
              <a:ext cx="0" cy="6901180"/>
            </a:xfrm>
            <a:custGeom>
              <a:avLst/>
              <a:gdLst/>
              <a:ahLst/>
              <a:cxnLst/>
              <a:rect l="l" t="t" r="r" b="b"/>
              <a:pathLst>
                <a:path h="6901180">
                  <a:moveTo>
                    <a:pt x="0" y="69011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31F2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90080" y="3294352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690415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31F2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58349" y="3294345"/>
              <a:ext cx="6980555" cy="6977380"/>
            </a:xfrm>
            <a:custGeom>
              <a:avLst/>
              <a:gdLst/>
              <a:ahLst/>
              <a:cxnLst/>
              <a:rect l="l" t="t" r="r" b="b"/>
              <a:pathLst>
                <a:path w="6980555" h="6977380">
                  <a:moveTo>
                    <a:pt x="0" y="6958266"/>
                  </a:moveTo>
                  <a:lnTo>
                    <a:pt x="0" y="6977303"/>
                  </a:lnTo>
                  <a:lnTo>
                    <a:pt x="19037" y="6977303"/>
                  </a:lnTo>
                </a:path>
                <a:path w="6980555" h="6977380">
                  <a:moveTo>
                    <a:pt x="6961263" y="6977303"/>
                  </a:moveTo>
                  <a:lnTo>
                    <a:pt x="6980301" y="6977303"/>
                  </a:lnTo>
                  <a:lnTo>
                    <a:pt x="6980301" y="6958266"/>
                  </a:lnTo>
                </a:path>
                <a:path w="6980555" h="6977380">
                  <a:moveTo>
                    <a:pt x="6980301" y="19037"/>
                  </a:moveTo>
                  <a:lnTo>
                    <a:pt x="6980301" y="0"/>
                  </a:lnTo>
                  <a:lnTo>
                    <a:pt x="6961263" y="0"/>
                  </a:lnTo>
                </a:path>
                <a:path w="6980555" h="6977380">
                  <a:moveTo>
                    <a:pt x="19037" y="0"/>
                  </a:moveTo>
                  <a:lnTo>
                    <a:pt x="0" y="0"/>
                  </a:lnTo>
                  <a:lnTo>
                    <a:pt x="0" y="19037"/>
                  </a:lnTo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7206899" y="10369714"/>
            <a:ext cx="217804" cy="224154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z="1200" spc="-114" dirty="0">
                <a:solidFill>
                  <a:srgbClr val="231F20"/>
                </a:solidFill>
                <a:latin typeface="Arial Unicode MS"/>
                <a:cs typeface="Arial Unicode MS"/>
              </a:rPr>
              <a:t>1</a:t>
            </a:fld>
            <a:endParaRPr sz="12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98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 Unicode MS</vt:lpstr>
      <vt:lpstr>Calibri</vt:lpstr>
      <vt:lpstr>Lucida Sans</vt:lpstr>
      <vt:lpstr>Office Theme</vt:lpstr>
      <vt:lpstr>Worksheet 1  - What cAn the Secret Art tell us?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Worksheet 1  - What cAn the Secret Art tell us?</dc:title>
  <cp:lastModifiedBy>Gill Wareing</cp:lastModifiedBy>
  <cp:revision>1</cp:revision>
  <dcterms:created xsi:type="dcterms:W3CDTF">2020-08-13T15:52:27Z</dcterms:created>
  <dcterms:modified xsi:type="dcterms:W3CDTF">2020-08-13T18:03:48Z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2020-07-14T00:00:00Z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2020-08-13T00:00:00Z</vt:filetime>
  </property>
</Properties>
</file>