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16801"/>
            <a:ext cx="7560309" cy="381000"/>
          </a:xfrm>
          <a:custGeom>
            <a:avLst/>
            <a:gdLst/>
            <a:ahLst/>
            <a:cxnLst/>
            <a:rect l="l" t="t" r="r" b="b"/>
            <a:pathLst>
              <a:path w="7560309" h="381000">
                <a:moveTo>
                  <a:pt x="0" y="0"/>
                </a:moveTo>
                <a:lnTo>
                  <a:pt x="0" y="381000"/>
                </a:lnTo>
                <a:lnTo>
                  <a:pt x="7560005" y="381000"/>
                </a:lnTo>
                <a:lnTo>
                  <a:pt x="7560005" y="0"/>
                </a:lnTo>
                <a:lnTo>
                  <a:pt x="0" y="0"/>
                </a:lnTo>
                <a:close/>
              </a:path>
            </a:pathLst>
          </a:custGeom>
          <a:solidFill>
            <a:srgbClr val="2B50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600" y="272160"/>
            <a:ext cx="6217920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140" dirty="0"/>
              <a:t> </a:t>
            </a:r>
            <a:r>
              <a:rPr sz="2500" spc="-484" dirty="0"/>
              <a:t>1  </a:t>
            </a:r>
            <a:r>
              <a:rPr sz="2500" spc="110" dirty="0"/>
              <a:t>-</a:t>
            </a:r>
            <a:r>
              <a:rPr sz="2500" spc="-70" dirty="0"/>
              <a:t> </a:t>
            </a:r>
            <a:r>
              <a:rPr sz="2500" spc="150" dirty="0" err="1"/>
              <a:t>W</a:t>
            </a:r>
            <a:r>
              <a:rPr spc="150" dirty="0" err="1"/>
              <a:t>h</a:t>
            </a:r>
            <a:r>
              <a:rPr lang="en-GB" spc="150" dirty="0"/>
              <a:t>a</a:t>
            </a:r>
            <a:r>
              <a:rPr spc="150" dirty="0"/>
              <a:t>t</a:t>
            </a:r>
            <a:r>
              <a:rPr spc="145" dirty="0"/>
              <a:t> </a:t>
            </a:r>
            <a:r>
              <a:rPr spc="204" dirty="0"/>
              <a:t>cAn</a:t>
            </a:r>
            <a:r>
              <a:rPr spc="140" dirty="0"/>
              <a:t> </a:t>
            </a:r>
            <a:r>
              <a:rPr spc="290" dirty="0"/>
              <a:t>the</a:t>
            </a:r>
            <a:r>
              <a:rPr spc="145" dirty="0"/>
              <a:t> </a:t>
            </a:r>
            <a:r>
              <a:rPr lang="en-GB" spc="285"/>
              <a:t>S</a:t>
            </a:r>
            <a:r>
              <a:rPr spc="285"/>
              <a:t>ecret</a:t>
            </a:r>
            <a:r>
              <a:rPr spc="140" dirty="0"/>
              <a:t> </a:t>
            </a:r>
            <a:r>
              <a:rPr spc="340" dirty="0"/>
              <a:t>Art</a:t>
            </a:r>
            <a:r>
              <a:rPr spc="145" dirty="0"/>
              <a:t> </a:t>
            </a:r>
            <a:r>
              <a:rPr spc="430" dirty="0"/>
              <a:t>tell</a:t>
            </a:r>
            <a:r>
              <a:rPr spc="140" dirty="0"/>
              <a:t> </a:t>
            </a:r>
            <a:r>
              <a:rPr spc="90" dirty="0"/>
              <a:t>us</a:t>
            </a:r>
            <a:r>
              <a:rPr sz="2500" spc="90" dirty="0"/>
              <a:t>?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444500" y="823915"/>
            <a:ext cx="6327775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men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faced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many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life-threatening 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issues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</a:t>
            </a:r>
            <a:r>
              <a:rPr sz="1200" spc="-1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problems.</a:t>
            </a:r>
            <a:endParaRPr sz="1200" dirty="0">
              <a:latin typeface="Arial Unicode MS"/>
              <a:cs typeface="Arial Unicode MS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b="1" spc="-4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you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find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examples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of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problems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and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5" dirty="0">
                <a:solidFill>
                  <a:srgbClr val="231F20"/>
                </a:solidFill>
                <a:latin typeface="Lucida Sans"/>
                <a:cs typeface="Lucida Sans"/>
              </a:rPr>
              <a:t>challenges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they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Lucida Sans"/>
                <a:cs typeface="Lucida Sans"/>
              </a:rPr>
              <a:t>faced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within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Lucida Sans"/>
                <a:cs typeface="Lucida Sans"/>
              </a:rPr>
              <a:t>pictures?</a:t>
            </a:r>
            <a:endParaRPr sz="1200" dirty="0">
              <a:latin typeface="Lucida Sans"/>
              <a:cs typeface="Lucida Sans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b="1" spc="-45" dirty="0">
                <a:solidFill>
                  <a:srgbClr val="231F20"/>
                </a:solidFill>
                <a:latin typeface="Lucida Sans"/>
                <a:cs typeface="Lucida Sans"/>
              </a:rPr>
              <a:t>Can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you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find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what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would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help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5" dirty="0">
                <a:solidFill>
                  <a:srgbClr val="231F20"/>
                </a:solidFill>
                <a:latin typeface="Lucida Sans"/>
                <a:cs typeface="Lucida Sans"/>
              </a:rPr>
              <a:t>them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survive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0" dirty="0">
                <a:solidFill>
                  <a:srgbClr val="231F20"/>
                </a:solidFill>
                <a:latin typeface="Lucida Sans"/>
                <a:cs typeface="Lucida Sans"/>
              </a:rPr>
              <a:t>within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1200" b="1" spc="-9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pictures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75" dirty="0">
                <a:solidFill>
                  <a:srgbClr val="231F20"/>
                </a:solidFill>
                <a:latin typeface="Lucida Sans"/>
                <a:cs typeface="Lucida Sans"/>
              </a:rPr>
              <a:t>in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1200" b="1" spc="-9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45" dirty="0">
                <a:solidFill>
                  <a:srgbClr val="231F20"/>
                </a:solidFill>
                <a:latin typeface="Lucida Sans"/>
                <a:cs typeface="Lucida Sans"/>
              </a:rPr>
              <a:t>gallery?</a:t>
            </a:r>
            <a:endParaRPr sz="12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Think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about:</a:t>
            </a:r>
            <a:endParaRPr sz="120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materials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they</a:t>
            </a:r>
            <a:r>
              <a:rPr sz="1200" spc="-5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had</a:t>
            </a:r>
            <a:endParaRPr sz="1200" dirty="0">
              <a:latin typeface="Arial Unicode MS"/>
              <a:cs typeface="Arial Unicode MS"/>
            </a:endParaRPr>
          </a:p>
          <a:p>
            <a:pPr marL="12700" marR="4132579">
              <a:lnSpc>
                <a:spcPct val="100000"/>
              </a:lnSpc>
            </a:pP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Their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individual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skills and</a:t>
            </a:r>
            <a:r>
              <a:rPr sz="1200" spc="-1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talents  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drawings</a:t>
            </a: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themselves</a:t>
            </a:r>
            <a:endParaRPr sz="1200" dirty="0">
              <a:latin typeface="Arial Unicode MS"/>
              <a:cs typeface="Arial Unicode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Arial Unicode MS"/>
              <a:cs typeface="Arial Unicode MS"/>
            </a:endParaRPr>
          </a:p>
          <a:p>
            <a:pPr marL="12700">
              <a:lnSpc>
                <a:spcPct val="100000"/>
              </a:lnSpc>
            </a:pPr>
            <a:r>
              <a:rPr sz="1200" spc="-3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drawings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were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often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hidden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as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men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0" dirty="0">
                <a:solidFill>
                  <a:srgbClr val="231F20"/>
                </a:solidFill>
                <a:latin typeface="Arial Unicode MS"/>
                <a:cs typeface="Arial Unicode MS"/>
              </a:rPr>
              <a:t>would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be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punished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15" dirty="0">
                <a:solidFill>
                  <a:srgbClr val="231F20"/>
                </a:solidFill>
                <a:latin typeface="Arial Unicode MS"/>
                <a:cs typeface="Arial Unicode MS"/>
              </a:rPr>
              <a:t>if</a:t>
            </a:r>
            <a:r>
              <a:rPr sz="1200" spc="-2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they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were</a:t>
            </a:r>
            <a:r>
              <a:rPr sz="12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found.</a:t>
            </a:r>
            <a:endParaRPr sz="1200" dirty="0">
              <a:latin typeface="Arial Unicode MS"/>
              <a:cs typeface="Arial Unicode MS"/>
            </a:endParaRPr>
          </a:p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sz="1200" b="1" spc="-45" dirty="0">
                <a:solidFill>
                  <a:srgbClr val="231F20"/>
                </a:solidFill>
                <a:latin typeface="Lucida Sans"/>
                <a:cs typeface="Lucida Sans"/>
              </a:rPr>
              <a:t>Where </a:t>
            </a:r>
            <a:r>
              <a:rPr sz="1200" b="1" spc="-80" dirty="0">
                <a:solidFill>
                  <a:srgbClr val="231F20"/>
                </a:solidFill>
                <a:latin typeface="Lucida Sans"/>
                <a:cs typeface="Lucida Sans"/>
              </a:rPr>
              <a:t>would </a:t>
            </a:r>
            <a:r>
              <a:rPr sz="1200" b="1" spc="-65" dirty="0">
                <a:solidFill>
                  <a:srgbClr val="231F20"/>
                </a:solidFill>
                <a:latin typeface="Lucida Sans"/>
                <a:cs typeface="Lucida Sans"/>
              </a:rPr>
              <a:t>they hide </a:t>
            </a:r>
            <a:r>
              <a:rPr sz="1200" b="1" spc="-60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1200" b="1" spc="-2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1200" b="1" spc="-50" dirty="0">
                <a:solidFill>
                  <a:srgbClr val="231F20"/>
                </a:solidFill>
                <a:latin typeface="Lucida Sans"/>
                <a:cs typeface="Lucida Sans"/>
              </a:rPr>
              <a:t>pictures?</a:t>
            </a:r>
            <a:endParaRPr sz="1200" dirty="0">
              <a:latin typeface="Lucida Sans"/>
              <a:cs typeface="Lucida Sans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solidFill>
                  <a:srgbClr val="231F20"/>
                </a:solidFill>
                <a:latin typeface="Arial Unicode MS"/>
                <a:cs typeface="Arial Unicode MS"/>
              </a:rPr>
              <a:t>Write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and </a:t>
            </a:r>
            <a:r>
              <a:rPr sz="1200" dirty="0">
                <a:solidFill>
                  <a:srgbClr val="231F20"/>
                </a:solidFill>
                <a:latin typeface="Arial Unicode MS"/>
                <a:cs typeface="Arial Unicode MS"/>
              </a:rPr>
              <a:t>draw </a:t>
            </a:r>
            <a:r>
              <a:rPr sz="1200" spc="-5" dirty="0">
                <a:solidFill>
                  <a:srgbClr val="231F20"/>
                </a:solidFill>
                <a:latin typeface="Arial Unicode MS"/>
                <a:cs typeface="Arial Unicode MS"/>
              </a:rPr>
              <a:t>your </a:t>
            </a:r>
            <a:r>
              <a:rPr sz="1200" spc="-15" dirty="0">
                <a:solidFill>
                  <a:srgbClr val="231F20"/>
                </a:solidFill>
                <a:latin typeface="Arial Unicode MS"/>
                <a:cs typeface="Arial Unicode MS"/>
              </a:rPr>
              <a:t>answers</a:t>
            </a:r>
            <a:r>
              <a:rPr sz="1200" spc="-1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Arial Unicode MS"/>
                <a:cs typeface="Arial Unicode MS"/>
              </a:rPr>
              <a:t>below</a:t>
            </a:r>
            <a:endParaRPr sz="1200" dirty="0">
              <a:latin typeface="Arial Unicode MS"/>
              <a:cs typeface="Arial Unicode MS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51999" y="3287995"/>
            <a:ext cx="6993255" cy="6990080"/>
            <a:chOff x="251999" y="3287995"/>
            <a:chExt cx="6993255" cy="6990080"/>
          </a:xfrm>
        </p:grpSpPr>
        <p:sp>
          <p:nvSpPr>
            <p:cNvPr id="6" name="object 6"/>
            <p:cNvSpPr/>
            <p:nvPr/>
          </p:nvSpPr>
          <p:spPr>
            <a:xfrm>
              <a:off x="258349" y="3338739"/>
              <a:ext cx="0" cy="6901815"/>
            </a:xfrm>
            <a:custGeom>
              <a:avLst/>
              <a:gdLst/>
              <a:ahLst/>
              <a:cxnLst/>
              <a:rect l="l" t="t" r="r" b="b"/>
              <a:pathLst>
                <a:path h="6901815">
                  <a:moveTo>
                    <a:pt x="0" y="0"/>
                  </a:moveTo>
                  <a:lnTo>
                    <a:pt x="0" y="6901192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02768" y="10271650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0" y="0"/>
                  </a:moveTo>
                  <a:lnTo>
                    <a:pt x="6904151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238649" y="3326070"/>
              <a:ext cx="0" cy="6901180"/>
            </a:xfrm>
            <a:custGeom>
              <a:avLst/>
              <a:gdLst/>
              <a:ahLst/>
              <a:cxnLst/>
              <a:rect l="l" t="t" r="r" b="b"/>
              <a:pathLst>
                <a:path h="6901180">
                  <a:moveTo>
                    <a:pt x="0" y="690118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0080" y="3294352"/>
              <a:ext cx="6904355" cy="0"/>
            </a:xfrm>
            <a:custGeom>
              <a:avLst/>
              <a:gdLst/>
              <a:ahLst/>
              <a:cxnLst/>
              <a:rect l="l" t="t" r="r" b="b"/>
              <a:pathLst>
                <a:path w="6904355">
                  <a:moveTo>
                    <a:pt x="6904151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8349" y="3294345"/>
              <a:ext cx="6980555" cy="6977380"/>
            </a:xfrm>
            <a:custGeom>
              <a:avLst/>
              <a:gdLst/>
              <a:ahLst/>
              <a:cxnLst/>
              <a:rect l="l" t="t" r="r" b="b"/>
              <a:pathLst>
                <a:path w="6980555" h="6977380">
                  <a:moveTo>
                    <a:pt x="0" y="6958266"/>
                  </a:moveTo>
                  <a:lnTo>
                    <a:pt x="0" y="6977303"/>
                  </a:lnTo>
                  <a:lnTo>
                    <a:pt x="19037" y="6977303"/>
                  </a:lnTo>
                </a:path>
                <a:path w="6980555" h="6977380">
                  <a:moveTo>
                    <a:pt x="6961263" y="6977303"/>
                  </a:moveTo>
                  <a:lnTo>
                    <a:pt x="6980301" y="6977303"/>
                  </a:lnTo>
                  <a:lnTo>
                    <a:pt x="6980301" y="6958266"/>
                  </a:lnTo>
                </a:path>
                <a:path w="6980555" h="6977380">
                  <a:moveTo>
                    <a:pt x="6980301" y="19037"/>
                  </a:moveTo>
                  <a:lnTo>
                    <a:pt x="6980301" y="0"/>
                  </a:lnTo>
                  <a:lnTo>
                    <a:pt x="6961263" y="0"/>
                  </a:lnTo>
                </a:path>
                <a:path w="6980555" h="6977380">
                  <a:moveTo>
                    <a:pt x="19037" y="0"/>
                  </a:moveTo>
                  <a:lnTo>
                    <a:pt x="0" y="0"/>
                  </a:lnTo>
                  <a:lnTo>
                    <a:pt x="0" y="19037"/>
                  </a:lnTo>
                </a:path>
              </a:pathLst>
            </a:custGeom>
            <a:ln w="1270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206899" y="10369714"/>
            <a:ext cx="217804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14" dirty="0">
                <a:solidFill>
                  <a:srgbClr val="231F20"/>
                </a:solidFill>
                <a:latin typeface="Arial Unicode MS"/>
                <a:cs typeface="Arial Unicode MS"/>
              </a:rPr>
              <a:t>1</a:t>
            </a:fld>
            <a:endParaRPr sz="12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 Unicode MS</vt:lpstr>
      <vt:lpstr>Calibri</vt:lpstr>
      <vt:lpstr>Lucida Sans</vt:lpstr>
      <vt:lpstr>Office Theme</vt:lpstr>
      <vt:lpstr>Worksheet 1  - What cAn the Secret Art tell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1  - What cAn the Secret Art tell us?</dc:title>
  <cp:lastModifiedBy>Gill Wareing</cp:lastModifiedBy>
  <cp:revision>1</cp:revision>
  <dcterms:created xsi:type="dcterms:W3CDTF">2020-08-13T15:52:27Z</dcterms:created>
  <dcterms:modified xsi:type="dcterms:W3CDTF">2020-08-13T18:03:48Z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