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02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1" i="0">
                <a:solidFill>
                  <a:srgbClr val="231F2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1248354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0099" y="255961"/>
            <a:ext cx="172593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40900" y="3585502"/>
            <a:ext cx="3448050" cy="6661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231F20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06899" y="10369714"/>
            <a:ext cx="243840" cy="224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‹#›</a:t>
            </a:fld>
            <a:endParaRPr spc="-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8801" y="0"/>
            <a:ext cx="835660" cy="3563620"/>
          </a:xfrm>
          <a:custGeom>
            <a:avLst/>
            <a:gdLst/>
            <a:ahLst/>
            <a:cxnLst/>
            <a:rect l="l" t="t" r="r" b="b"/>
            <a:pathLst>
              <a:path w="835659" h="3563620">
                <a:moveTo>
                  <a:pt x="835202" y="0"/>
                </a:moveTo>
                <a:lnTo>
                  <a:pt x="454202" y="0"/>
                </a:lnTo>
                <a:lnTo>
                  <a:pt x="328803" y="0"/>
                </a:lnTo>
                <a:lnTo>
                  <a:pt x="0" y="0"/>
                </a:lnTo>
                <a:lnTo>
                  <a:pt x="0" y="3563251"/>
                </a:lnTo>
                <a:lnTo>
                  <a:pt x="454202" y="3563251"/>
                </a:lnTo>
                <a:lnTo>
                  <a:pt x="454202" y="2249246"/>
                </a:lnTo>
                <a:lnTo>
                  <a:pt x="835202" y="2249246"/>
                </a:lnTo>
                <a:lnTo>
                  <a:pt x="835202" y="0"/>
                </a:lnTo>
                <a:close/>
              </a:path>
            </a:pathLst>
          </a:custGeom>
          <a:solidFill>
            <a:srgbClr val="B25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06558" y="222853"/>
            <a:ext cx="1250950" cy="6478905"/>
          </a:xfrm>
          <a:prstGeom prst="rect">
            <a:avLst/>
          </a:prstGeom>
        </p:spPr>
        <p:txBody>
          <a:bodyPr vert="vert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500" spc="254" dirty="0">
                <a:solidFill>
                  <a:srgbClr val="FFFFFF"/>
                </a:solidFill>
                <a:latin typeface="Arial Unicode MS"/>
                <a:cs typeface="Arial Unicode MS"/>
              </a:rPr>
              <a:t>W</a:t>
            </a:r>
            <a:r>
              <a:rPr sz="1750" spc="254" dirty="0">
                <a:solidFill>
                  <a:srgbClr val="FFFFFF"/>
                </a:solidFill>
                <a:latin typeface="Arial Unicode MS"/>
                <a:cs typeface="Arial Unicode MS"/>
              </a:rPr>
              <a:t>orksheet</a:t>
            </a:r>
            <a:r>
              <a:rPr sz="1750" spc="140" dirty="0">
                <a:solidFill>
                  <a:srgbClr val="FFFFFF"/>
                </a:solidFill>
                <a:latin typeface="Arial Unicode MS"/>
                <a:cs typeface="Arial Unicode MS"/>
              </a:rPr>
              <a:t> </a:t>
            </a:r>
            <a:r>
              <a:rPr sz="2500" spc="-45" dirty="0">
                <a:solidFill>
                  <a:srgbClr val="FFFFFF"/>
                </a:solidFill>
                <a:latin typeface="Arial Unicode MS"/>
                <a:cs typeface="Arial Unicode MS"/>
              </a:rPr>
              <a:t>4</a:t>
            </a:r>
            <a:endParaRPr sz="2500" dirty="0">
              <a:latin typeface="Arial Unicode MS"/>
              <a:cs typeface="Arial Unicode MS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2500" i="1" spc="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750" i="1" spc="25" dirty="0">
                <a:solidFill>
                  <a:srgbClr val="FFFFFF"/>
                </a:solidFill>
                <a:latin typeface="Verdana"/>
                <a:cs typeface="Verdana"/>
              </a:rPr>
              <a:t>vidEncE </a:t>
            </a:r>
            <a:r>
              <a:rPr sz="2500" i="1" spc="-650" dirty="0">
                <a:solidFill>
                  <a:srgbClr val="FFFFFF"/>
                </a:solidFill>
                <a:latin typeface="Verdana"/>
                <a:cs typeface="Verdana"/>
              </a:rPr>
              <a:t>1: </a:t>
            </a:r>
            <a:r>
              <a:rPr sz="2500" i="1" spc="7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750" i="1" spc="75" dirty="0">
                <a:solidFill>
                  <a:srgbClr val="FFFFFF"/>
                </a:solidFill>
                <a:latin typeface="Verdana"/>
                <a:cs typeface="Verdana"/>
              </a:rPr>
              <a:t>ravEl </a:t>
            </a:r>
            <a:r>
              <a:rPr sz="1750" i="1" spc="-45" dirty="0">
                <a:solidFill>
                  <a:srgbClr val="FFFFFF"/>
                </a:solidFill>
                <a:latin typeface="Verdana"/>
                <a:cs typeface="Verdana"/>
              </a:rPr>
              <a:t>by</a:t>
            </a:r>
            <a:r>
              <a:rPr sz="1750" i="1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i="1" spc="45" dirty="0">
                <a:solidFill>
                  <a:srgbClr val="FFFFFF"/>
                </a:solidFill>
                <a:latin typeface="Verdana"/>
                <a:cs typeface="Verdana"/>
              </a:rPr>
              <a:t>ship</a:t>
            </a:r>
            <a:endParaRPr sz="1750" dirty="0">
              <a:latin typeface="Verdana"/>
              <a:cs typeface="Verdana"/>
            </a:endParaRPr>
          </a:p>
          <a:p>
            <a:pPr marL="193040">
              <a:lnSpc>
                <a:spcPct val="100000"/>
              </a:lnSpc>
              <a:spcBef>
                <a:spcPts val="1945"/>
              </a:spcBef>
            </a:pPr>
            <a:r>
              <a:rPr sz="1200" spc="-35" dirty="0">
                <a:solidFill>
                  <a:srgbClr val="231F20"/>
                </a:solidFill>
                <a:latin typeface="Arial Unicode MS"/>
                <a:cs typeface="Arial Unicode MS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 Unicode MS"/>
                <a:cs typeface="Arial Unicode MS"/>
              </a:rPr>
              <a:t>men</a:t>
            </a:r>
            <a:r>
              <a:rPr sz="12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 Unicode MS"/>
                <a:cs typeface="Arial Unicode MS"/>
              </a:rPr>
              <a:t>were</a:t>
            </a:r>
            <a:r>
              <a:rPr sz="12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 Unicode MS"/>
                <a:cs typeface="Arial Unicode MS"/>
              </a:rPr>
              <a:t>confined</a:t>
            </a:r>
            <a:r>
              <a:rPr sz="12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15" dirty="0">
                <a:solidFill>
                  <a:srgbClr val="231F20"/>
                </a:solidFill>
                <a:latin typeface="Arial Unicode MS"/>
                <a:cs typeface="Arial Unicode MS"/>
              </a:rPr>
              <a:t>to</a:t>
            </a:r>
            <a:r>
              <a:rPr sz="12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 Unicode MS"/>
                <a:cs typeface="Arial Unicode MS"/>
              </a:rPr>
              <a:t>the</a:t>
            </a:r>
            <a:r>
              <a:rPr sz="12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 Unicode MS"/>
                <a:cs typeface="Arial Unicode MS"/>
              </a:rPr>
              <a:t>holds</a:t>
            </a:r>
            <a:r>
              <a:rPr sz="12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solidFill>
                  <a:srgbClr val="231F20"/>
                </a:solidFill>
                <a:latin typeface="Arial Unicode MS"/>
                <a:cs typeface="Arial Unicode MS"/>
              </a:rPr>
              <a:t>of</a:t>
            </a:r>
            <a:r>
              <a:rPr sz="12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 Unicode MS"/>
                <a:cs typeface="Arial Unicode MS"/>
              </a:rPr>
              <a:t>small</a:t>
            </a:r>
            <a:r>
              <a:rPr sz="12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 Unicode MS"/>
                <a:cs typeface="Arial Unicode MS"/>
              </a:rPr>
              <a:t>ships</a:t>
            </a:r>
            <a:r>
              <a:rPr sz="12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 Unicode MS"/>
                <a:cs typeface="Arial Unicode MS"/>
              </a:rPr>
              <a:t>for</a:t>
            </a:r>
            <a:r>
              <a:rPr sz="12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 Unicode MS"/>
                <a:cs typeface="Arial Unicode MS"/>
              </a:rPr>
              <a:t>the</a:t>
            </a:r>
            <a:r>
              <a:rPr sz="12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 Unicode MS"/>
                <a:cs typeface="Arial Unicode MS"/>
              </a:rPr>
              <a:t>whole</a:t>
            </a:r>
            <a:r>
              <a:rPr sz="12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dirty="0">
                <a:solidFill>
                  <a:srgbClr val="231F20"/>
                </a:solidFill>
                <a:latin typeface="Arial Unicode MS"/>
                <a:cs typeface="Arial Unicode MS"/>
              </a:rPr>
              <a:t>of</a:t>
            </a:r>
            <a:r>
              <a:rPr sz="12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5" dirty="0">
                <a:solidFill>
                  <a:srgbClr val="231F20"/>
                </a:solidFill>
                <a:latin typeface="Arial Unicode MS"/>
                <a:cs typeface="Arial Unicode MS"/>
              </a:rPr>
              <a:t>long</a:t>
            </a:r>
            <a:r>
              <a:rPr sz="12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-5" dirty="0">
                <a:solidFill>
                  <a:srgbClr val="231F20"/>
                </a:solidFill>
                <a:latin typeface="Arial Unicode MS"/>
                <a:cs typeface="Arial Unicode MS"/>
              </a:rPr>
              <a:t>and</a:t>
            </a:r>
            <a:r>
              <a:rPr sz="1200" spc="-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Arial Unicode MS"/>
                <a:cs typeface="Arial Unicode MS"/>
              </a:rPr>
              <a:t>arduous</a:t>
            </a:r>
            <a:r>
              <a:rPr sz="1200" spc="-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Arial Unicode MS"/>
                <a:cs typeface="Arial Unicode MS"/>
              </a:rPr>
              <a:t>journeys.</a:t>
            </a:r>
            <a:endParaRPr sz="1200" dirty="0">
              <a:latin typeface="Arial Unicode MS"/>
              <a:cs typeface="Arial Unicode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0083" y="8411302"/>
            <a:ext cx="648970" cy="2023110"/>
          </a:xfrm>
          <a:prstGeom prst="rect">
            <a:avLst/>
          </a:prstGeom>
        </p:spPr>
        <p:txBody>
          <a:bodyPr vert="vert" wrap="square" lIns="0" tIns="1841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45"/>
              </a:spcBef>
            </a:pP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Sketch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of </a:t>
            </a:r>
            <a:r>
              <a:rPr sz="1000" i="1" spc="-70" dirty="0">
                <a:solidFill>
                  <a:srgbClr val="231F20"/>
                </a:solidFill>
                <a:latin typeface="Verdana"/>
                <a:cs typeface="Verdana"/>
              </a:rPr>
              <a:t>below </a:t>
            </a:r>
            <a:r>
              <a:rPr sz="1000" i="1" spc="-65" dirty="0">
                <a:solidFill>
                  <a:srgbClr val="231F20"/>
                </a:solidFill>
                <a:latin typeface="Verdana"/>
                <a:cs typeface="Verdana"/>
              </a:rPr>
              <a:t>decks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on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board  </a:t>
            </a:r>
            <a:r>
              <a:rPr sz="1000" i="1" spc="-70" dirty="0">
                <a:solidFill>
                  <a:srgbClr val="231F20"/>
                </a:solidFill>
                <a:latin typeface="Verdana"/>
                <a:cs typeface="Verdana"/>
              </a:rPr>
              <a:t>England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Maru,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Singapore </a:t>
            </a:r>
            <a:r>
              <a:rPr sz="1000" i="1" spc="-90" dirty="0">
                <a:solidFill>
                  <a:srgbClr val="231F20"/>
                </a:solidFill>
                <a:latin typeface="Verdana"/>
                <a:cs typeface="Verdana"/>
              </a:rPr>
              <a:t>to Taiwan 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late </a:t>
            </a:r>
            <a:r>
              <a:rPr sz="1000" i="1" spc="-155" dirty="0">
                <a:solidFill>
                  <a:srgbClr val="231F20"/>
                </a:solidFill>
                <a:latin typeface="Verdana"/>
                <a:cs typeface="Verdana"/>
              </a:rPr>
              <a:t>1942, </a:t>
            </a:r>
            <a:r>
              <a:rPr sz="1000" i="1" spc="-90" dirty="0">
                <a:solidFill>
                  <a:srgbClr val="231F20"/>
                </a:solidFill>
                <a:latin typeface="Verdana"/>
                <a:cs typeface="Verdana"/>
              </a:rPr>
              <a:t>drawn 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by </a:t>
            </a:r>
            <a:r>
              <a:rPr sz="1000" i="1" spc="-65" dirty="0">
                <a:solidFill>
                  <a:srgbClr val="231F20"/>
                </a:solidFill>
                <a:latin typeface="Verdana"/>
                <a:cs typeface="Verdana"/>
              </a:rPr>
              <a:t>Padre </a:t>
            </a:r>
            <a:r>
              <a:rPr sz="1000" i="1" spc="-120" dirty="0">
                <a:solidFill>
                  <a:srgbClr val="231F20"/>
                </a:solidFill>
                <a:latin typeface="Verdana"/>
                <a:cs typeface="Verdana"/>
              </a:rPr>
              <a:t>F.</a:t>
            </a:r>
            <a:r>
              <a:rPr sz="1000" i="1" spc="-9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Stallard,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i="1" spc="-210" dirty="0">
                <a:solidFill>
                  <a:srgbClr val="231F20"/>
                </a:solidFill>
                <a:latin typeface="Verdana"/>
                <a:cs typeface="Verdana"/>
              </a:rPr>
              <a:t>© </a:t>
            </a:r>
            <a:r>
              <a:rPr sz="1000" i="1" spc="-80" dirty="0">
                <a:solidFill>
                  <a:srgbClr val="231F20"/>
                </a:solidFill>
                <a:latin typeface="Verdana"/>
                <a:cs typeface="Verdana"/>
              </a:rPr>
              <a:t>courtesy </a:t>
            </a:r>
            <a:r>
              <a:rPr sz="1000" i="1" spc="-75" dirty="0">
                <a:solidFill>
                  <a:srgbClr val="231F20"/>
                </a:solidFill>
                <a:latin typeface="Verdana"/>
                <a:cs typeface="Verdana"/>
              </a:rPr>
              <a:t>Stallard</a:t>
            </a:r>
            <a:r>
              <a:rPr sz="1000" i="1" spc="-155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000" i="1" spc="-85" dirty="0">
                <a:solidFill>
                  <a:srgbClr val="231F20"/>
                </a:solidFill>
                <a:latin typeface="Verdana"/>
                <a:cs typeface="Verdana"/>
              </a:rPr>
              <a:t>family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5805" y="352415"/>
            <a:ext cx="5616600" cy="7981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0"/>
              </a:spcBef>
            </a:pPr>
            <a:fld id="{81D60167-4931-47E6-BA6A-407CBD079E47}" type="slidenum">
              <a:rPr spc="-40" dirty="0"/>
              <a:t>1</a:t>
            </a:fld>
            <a:endParaRPr spc="-4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54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Unicode MS</vt:lpstr>
      <vt:lpstr>Calibri</vt:lpstr>
      <vt:lpstr>Lucida Sans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Gill Wareing</cp:lastModifiedBy>
  <cp:revision>1</cp:revision>
  <dcterms:created xsi:type="dcterms:W3CDTF">2020-08-13T15:52:27Z</dcterms:created>
  <dcterms:modified xsi:type="dcterms:W3CDTF">2020-08-13T18:22:03Z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2020-07-14T00:00:00Z</vt:filetime>
  </property>
  <property fmtid="{D5CDD505-2E9C-101B-9397-08002B2CF9AE}" pid="3" name="Creator">
    <vt:lpwstr>Adobe InDesign 15.1 (Windows)</vt:lpwstr>
  </property>
  <property fmtid="{D5CDD505-2E9C-101B-9397-08002B2CF9AE}" pid="4" name="LastSaved">
    <vt:filetime>2020-08-13T00:00:00Z</vt:filetime>
  </property>
</Properties>
</file>