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0" r:id="rId2"/>
    <p:sldId id="281" r:id="rId3"/>
    <p:sldId id="282" r:id="rId4"/>
    <p:sldId id="283" r:id="rId5"/>
    <p:sldId id="284" r:id="rId6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568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9" d="100"/>
        <a:sy n="18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 Unicode MS"/>
                <a:cs typeface="Arial Unicode MS"/>
              </a:defRPr>
            </a:lvl1pPr>
          </a:lstStyle>
          <a:p>
            <a:pPr marL="38100">
              <a:lnSpc>
                <a:spcPct val="100000"/>
              </a:lnSpc>
              <a:spcBef>
                <a:spcPts val="150"/>
              </a:spcBef>
            </a:pPr>
            <a:fld id="{81D60167-4931-47E6-BA6A-407CBD079E47}" type="slidenum">
              <a:rPr spc="-40" dirty="0"/>
              <a:t>‹#›</a:t>
            </a:fld>
            <a:endParaRPr spc="-4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75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231F20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 Unicode MS"/>
                <a:cs typeface="Arial Unicode MS"/>
              </a:defRPr>
            </a:lvl1pPr>
          </a:lstStyle>
          <a:p>
            <a:pPr marL="38100">
              <a:lnSpc>
                <a:spcPct val="100000"/>
              </a:lnSpc>
              <a:spcBef>
                <a:spcPts val="150"/>
              </a:spcBef>
            </a:pPr>
            <a:fld id="{81D60167-4931-47E6-BA6A-407CBD079E47}" type="slidenum">
              <a:rPr spc="-40" dirty="0"/>
              <a:t>‹#›</a:t>
            </a:fld>
            <a:endParaRPr spc="-4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57200" y="1248354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75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 Unicode MS"/>
                <a:cs typeface="Arial Unicode MS"/>
              </a:defRPr>
            </a:lvl1pPr>
          </a:lstStyle>
          <a:p>
            <a:pPr marL="38100">
              <a:lnSpc>
                <a:spcPct val="100000"/>
              </a:lnSpc>
              <a:spcBef>
                <a:spcPts val="150"/>
              </a:spcBef>
            </a:pPr>
            <a:fld id="{81D60167-4931-47E6-BA6A-407CBD079E47}" type="slidenum">
              <a:rPr spc="-40" dirty="0"/>
              <a:t>‹#›</a:t>
            </a:fld>
            <a:endParaRPr spc="-4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75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 Unicode MS"/>
                <a:cs typeface="Arial Unicode MS"/>
              </a:defRPr>
            </a:lvl1pPr>
          </a:lstStyle>
          <a:p>
            <a:pPr marL="38100">
              <a:lnSpc>
                <a:spcPct val="100000"/>
              </a:lnSpc>
              <a:spcBef>
                <a:spcPts val="150"/>
              </a:spcBef>
            </a:pPr>
            <a:fld id="{81D60167-4931-47E6-BA6A-407CBD079E47}" type="slidenum">
              <a:rPr spc="-40" dirty="0"/>
              <a:t>‹#›</a:t>
            </a:fld>
            <a:endParaRPr spc="-4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 Unicode MS"/>
                <a:cs typeface="Arial Unicode MS"/>
              </a:defRPr>
            </a:lvl1pPr>
          </a:lstStyle>
          <a:p>
            <a:pPr marL="38100">
              <a:lnSpc>
                <a:spcPct val="100000"/>
              </a:lnSpc>
              <a:spcBef>
                <a:spcPts val="150"/>
              </a:spcBef>
            </a:pPr>
            <a:fld id="{81D60167-4931-47E6-BA6A-407CBD079E47}" type="slidenum">
              <a:rPr spc="-40" dirty="0"/>
              <a:t>‹#›</a:t>
            </a:fld>
            <a:endParaRPr spc="-4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0099" y="255961"/>
            <a:ext cx="172593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0" i="0">
                <a:solidFill>
                  <a:schemeClr val="bg1"/>
                </a:solidFill>
                <a:latin typeface="Arial Unicode MS"/>
                <a:cs typeface="Arial Unicode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40900" y="3585502"/>
            <a:ext cx="3448050" cy="6661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231F20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06899" y="10369714"/>
            <a:ext cx="243840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 Unicode MS"/>
                <a:cs typeface="Arial Unicode MS"/>
              </a:defRPr>
            </a:lvl1pPr>
          </a:lstStyle>
          <a:p>
            <a:pPr marL="38100">
              <a:lnSpc>
                <a:spcPct val="100000"/>
              </a:lnSpc>
              <a:spcBef>
                <a:spcPts val="150"/>
              </a:spcBef>
            </a:pPr>
            <a:fld id="{81D60167-4931-47E6-BA6A-407CBD079E47}" type="slidenum">
              <a:rPr spc="-40" dirty="0"/>
              <a:t>‹#›</a:t>
            </a:fld>
            <a:endParaRPr spc="-4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55599"/>
            <a:ext cx="5246370" cy="835660"/>
          </a:xfrm>
          <a:custGeom>
            <a:avLst/>
            <a:gdLst/>
            <a:ahLst/>
            <a:cxnLst/>
            <a:rect l="l" t="t" r="r" b="b"/>
            <a:pathLst>
              <a:path w="5246370" h="835660">
                <a:moveTo>
                  <a:pt x="5246255" y="381000"/>
                </a:moveTo>
                <a:lnTo>
                  <a:pt x="2266505" y="381000"/>
                </a:lnTo>
                <a:lnTo>
                  <a:pt x="2266505" y="0"/>
                </a:lnTo>
                <a:lnTo>
                  <a:pt x="0" y="0"/>
                </a:lnTo>
                <a:lnTo>
                  <a:pt x="0" y="381000"/>
                </a:lnTo>
                <a:lnTo>
                  <a:pt x="0" y="506399"/>
                </a:lnTo>
                <a:lnTo>
                  <a:pt x="0" y="835202"/>
                </a:lnTo>
                <a:lnTo>
                  <a:pt x="5246255" y="835202"/>
                </a:lnTo>
                <a:lnTo>
                  <a:pt x="5246255" y="381000"/>
                </a:lnTo>
                <a:close/>
              </a:path>
            </a:pathLst>
          </a:custGeom>
          <a:solidFill>
            <a:srgbClr val="6947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254" dirty="0"/>
              <a:t>W</a:t>
            </a:r>
            <a:r>
              <a:rPr spc="254" dirty="0"/>
              <a:t>orksheet</a:t>
            </a:r>
            <a:r>
              <a:rPr spc="65" dirty="0"/>
              <a:t> </a:t>
            </a:r>
            <a:r>
              <a:rPr sz="2500" spc="-20" dirty="0"/>
              <a:t>6</a:t>
            </a:r>
            <a:endParaRPr sz="2500" dirty="0"/>
          </a:p>
        </p:txBody>
      </p:sp>
      <p:sp>
        <p:nvSpPr>
          <p:cNvPr id="4" name="object 4"/>
          <p:cNvSpPr txBox="1"/>
          <p:nvPr/>
        </p:nvSpPr>
        <p:spPr>
          <a:xfrm>
            <a:off x="240099" y="647160"/>
            <a:ext cx="478917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1600" i="1" spc="254" dirty="0">
                <a:solidFill>
                  <a:srgbClr val="FFFFFF"/>
                </a:solidFill>
                <a:latin typeface="Verdana"/>
                <a:cs typeface="Verdana"/>
              </a:rPr>
              <a:t>Role</a:t>
            </a:r>
            <a:r>
              <a:rPr lang="en-GB" sz="1600" i="1" spc="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-50" dirty="0">
                <a:solidFill>
                  <a:srgbClr val="FFFFFF"/>
                </a:solidFill>
                <a:latin typeface="Verdana"/>
                <a:cs typeface="Verdana"/>
              </a:rPr>
              <a:t>play:</a:t>
            </a:r>
            <a:r>
              <a:rPr lang="en-GB" sz="1600" i="1" spc="-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245" dirty="0" err="1">
                <a:solidFill>
                  <a:srgbClr val="FFFFFF"/>
                </a:solidFill>
                <a:latin typeface="Verdana"/>
                <a:cs typeface="Verdana"/>
              </a:rPr>
              <a:t>ronald</a:t>
            </a:r>
            <a:r>
              <a:rPr lang="en-GB" sz="1600" i="1" spc="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45" dirty="0">
                <a:solidFill>
                  <a:srgbClr val="FFFFFF"/>
                </a:solidFill>
                <a:latin typeface="Verdana"/>
                <a:cs typeface="Verdana"/>
              </a:rPr>
              <a:t>john</a:t>
            </a:r>
            <a:r>
              <a:rPr lang="en-GB" sz="1600" i="1" spc="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-114" dirty="0">
                <a:solidFill>
                  <a:srgbClr val="FFFFFF"/>
                </a:solidFill>
                <a:latin typeface="Verdana"/>
                <a:cs typeface="Verdana"/>
              </a:rPr>
              <a:t>“jack”</a:t>
            </a:r>
            <a:r>
              <a:rPr lang="en-GB" sz="1600" i="1" spc="-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30" dirty="0">
                <a:solidFill>
                  <a:srgbClr val="FFFFFF"/>
                </a:solidFill>
                <a:latin typeface="Verdana"/>
                <a:cs typeface="Verdana"/>
              </a:rPr>
              <a:t>spittle</a:t>
            </a:r>
            <a:endParaRPr lang="en-GB" sz="1600" dirty="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88400" y="1655997"/>
            <a:ext cx="6983730" cy="7590790"/>
            <a:chOff x="288400" y="1655997"/>
            <a:chExt cx="6983730" cy="7590790"/>
          </a:xfrm>
        </p:grpSpPr>
        <p:sp>
          <p:nvSpPr>
            <p:cNvPr id="6" name="object 6"/>
            <p:cNvSpPr/>
            <p:nvPr/>
          </p:nvSpPr>
          <p:spPr>
            <a:xfrm>
              <a:off x="294754" y="1662341"/>
              <a:ext cx="6971030" cy="7578090"/>
            </a:xfrm>
            <a:custGeom>
              <a:avLst/>
              <a:gdLst/>
              <a:ahLst/>
              <a:cxnLst/>
              <a:rect l="l" t="t" r="r" b="b"/>
              <a:pathLst>
                <a:path w="6971030" h="7578090">
                  <a:moveTo>
                    <a:pt x="6970496" y="0"/>
                  </a:moveTo>
                  <a:lnTo>
                    <a:pt x="0" y="0"/>
                  </a:lnTo>
                  <a:lnTo>
                    <a:pt x="0" y="7577886"/>
                  </a:lnTo>
                  <a:lnTo>
                    <a:pt x="6970496" y="7577886"/>
                  </a:lnTo>
                  <a:lnTo>
                    <a:pt x="6970496" y="0"/>
                  </a:lnTo>
                  <a:close/>
                </a:path>
              </a:pathLst>
            </a:custGeom>
            <a:solidFill>
              <a:srgbClr val="C1D4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94750" y="1706927"/>
              <a:ext cx="0" cy="7501890"/>
            </a:xfrm>
            <a:custGeom>
              <a:avLst/>
              <a:gdLst/>
              <a:ahLst/>
              <a:cxnLst/>
              <a:rect l="l" t="t" r="r" b="b"/>
              <a:pathLst>
                <a:path h="7501890">
                  <a:moveTo>
                    <a:pt x="0" y="0"/>
                  </a:moveTo>
                  <a:lnTo>
                    <a:pt x="0" y="7501483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9101" y="9240234"/>
              <a:ext cx="6894830" cy="0"/>
            </a:xfrm>
            <a:custGeom>
              <a:avLst/>
              <a:gdLst/>
              <a:ahLst/>
              <a:cxnLst/>
              <a:rect l="l" t="t" r="r" b="b"/>
              <a:pathLst>
                <a:path w="6894830">
                  <a:moveTo>
                    <a:pt x="0" y="0"/>
                  </a:moveTo>
                  <a:lnTo>
                    <a:pt x="6894461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265249" y="1694176"/>
              <a:ext cx="0" cy="7501890"/>
            </a:xfrm>
            <a:custGeom>
              <a:avLst/>
              <a:gdLst/>
              <a:ahLst/>
              <a:cxnLst/>
              <a:rect l="l" t="t" r="r" b="b"/>
              <a:pathLst>
                <a:path h="7501890">
                  <a:moveTo>
                    <a:pt x="0" y="750148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26436" y="1662352"/>
              <a:ext cx="6894830" cy="0"/>
            </a:xfrm>
            <a:custGeom>
              <a:avLst/>
              <a:gdLst/>
              <a:ahLst/>
              <a:cxnLst/>
              <a:rect l="l" t="t" r="r" b="b"/>
              <a:pathLst>
                <a:path w="6894830">
                  <a:moveTo>
                    <a:pt x="689446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4750" y="1662347"/>
              <a:ext cx="6971030" cy="7578090"/>
            </a:xfrm>
            <a:custGeom>
              <a:avLst/>
              <a:gdLst/>
              <a:ahLst/>
              <a:cxnLst/>
              <a:rect l="l" t="t" r="r" b="b"/>
              <a:pathLst>
                <a:path w="6971030" h="7578090">
                  <a:moveTo>
                    <a:pt x="0" y="7558811"/>
                  </a:moveTo>
                  <a:lnTo>
                    <a:pt x="0" y="7577886"/>
                  </a:lnTo>
                  <a:lnTo>
                    <a:pt x="19011" y="7577886"/>
                  </a:lnTo>
                </a:path>
                <a:path w="6971030" h="7578090">
                  <a:moveTo>
                    <a:pt x="6951484" y="7577886"/>
                  </a:moveTo>
                  <a:lnTo>
                    <a:pt x="6970496" y="7577886"/>
                  </a:lnTo>
                  <a:lnTo>
                    <a:pt x="6970496" y="7558811"/>
                  </a:lnTo>
                </a:path>
                <a:path w="6971030" h="7578090">
                  <a:moveTo>
                    <a:pt x="6970496" y="19100"/>
                  </a:moveTo>
                  <a:lnTo>
                    <a:pt x="6970496" y="0"/>
                  </a:lnTo>
                  <a:lnTo>
                    <a:pt x="6951484" y="0"/>
                  </a:lnTo>
                </a:path>
                <a:path w="6971030" h="7578090">
                  <a:moveTo>
                    <a:pt x="19011" y="0"/>
                  </a:moveTo>
                  <a:lnTo>
                    <a:pt x="0" y="0"/>
                  </a:lnTo>
                  <a:lnTo>
                    <a:pt x="0" y="1910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4807" y="1872005"/>
              <a:ext cx="3142792" cy="3429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2099" y="5335646"/>
            <a:ext cx="235585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Jack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Spittle,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photograph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courtesy </a:t>
            </a:r>
            <a:r>
              <a:rPr sz="1000" i="1" spc="-105" dirty="0">
                <a:solidFill>
                  <a:srgbClr val="231F20"/>
                </a:solidFill>
                <a:latin typeface="Verdana"/>
                <a:cs typeface="Verdana"/>
              </a:rPr>
              <a:t>B.</a:t>
            </a: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Spittle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7800" y="8341645"/>
            <a:ext cx="257175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Jack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Spittle’s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bird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observation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notebook</a:t>
            </a:r>
            <a:r>
              <a:rPr sz="1000" i="1" spc="-17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during  </a:t>
            </a:r>
            <a:r>
              <a:rPr sz="1000" i="1" spc="-70" dirty="0">
                <a:solidFill>
                  <a:srgbClr val="231F20"/>
                </a:solidFill>
                <a:latin typeface="Verdana"/>
                <a:cs typeface="Verdana"/>
              </a:rPr>
              <a:t>captivity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in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Singapore, </a:t>
            </a: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©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courtesy </a:t>
            </a:r>
            <a:r>
              <a:rPr sz="1000" i="1" spc="-105" dirty="0">
                <a:solidFill>
                  <a:srgbClr val="231F20"/>
                </a:solidFill>
                <a:latin typeface="Verdana"/>
                <a:cs typeface="Verdana"/>
              </a:rPr>
              <a:t>B.</a:t>
            </a:r>
            <a:r>
              <a:rPr sz="1000" i="1" spc="-2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Spittle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82900" y="4676138"/>
            <a:ext cx="3111500" cy="3865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318770" indent="-228600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  <a:tab pos="241300" algn="l"/>
              </a:tabLst>
            </a:pP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Trained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 public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health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sanitation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(keeping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things</a:t>
            </a:r>
            <a:r>
              <a:rPr sz="1400" spc="-15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clean)</a:t>
            </a:r>
            <a:endParaRPr sz="1400">
              <a:latin typeface="Arial Unicode MS"/>
              <a:cs typeface="Arial Unicode MS"/>
            </a:endParaRPr>
          </a:p>
          <a:p>
            <a:pPr marL="241300" marR="5080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Went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Army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School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of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Hygiene 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was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trained orderly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</a:t>
            </a:r>
            <a:r>
              <a:rPr sz="1400" spc="-2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anti- 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malarial squad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Royal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Army 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Medical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Corps</a:t>
            </a:r>
            <a:endParaRPr sz="1400">
              <a:latin typeface="Arial Unicode MS"/>
              <a:cs typeface="Arial Unicode MS"/>
            </a:endParaRPr>
          </a:p>
          <a:p>
            <a:pPr marL="241300" marR="105410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He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worked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at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Roberts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Hospital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 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Changi 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POW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camp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where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he was</a:t>
            </a:r>
            <a:r>
              <a:rPr sz="1400" spc="-19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 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prisoner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of</a:t>
            </a:r>
            <a:r>
              <a:rPr sz="1400" spc="-7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war</a:t>
            </a:r>
            <a:endParaRPr sz="1400">
              <a:latin typeface="Arial Unicode MS"/>
              <a:cs typeface="Arial Unicode MS"/>
            </a:endParaRPr>
          </a:p>
          <a:p>
            <a:pPr marL="241300" marR="200660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A </a:t>
            </a: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keen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amateur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entomologist  (studied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insects) and</a:t>
            </a:r>
            <a:r>
              <a:rPr sz="1400" spc="-114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ornithologist 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(studied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birds)</a:t>
            </a:r>
            <a:endParaRPr sz="1400">
              <a:latin typeface="Arial Unicode MS"/>
              <a:cs typeface="Arial Unicode MS"/>
            </a:endParaRPr>
          </a:p>
          <a:p>
            <a:pPr marL="241300" marR="256540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Knew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how to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create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anti-fly</a:t>
            </a:r>
            <a:r>
              <a:rPr sz="1400" spc="-17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spray 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handwash</a:t>
            </a:r>
            <a:endParaRPr sz="1400">
              <a:latin typeface="Arial Unicode MS"/>
              <a:cs typeface="Arial Unicode MS"/>
            </a:endParaRPr>
          </a:p>
          <a:p>
            <a:pPr marL="241300" marR="12700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He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wrote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copious notes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on</a:t>
            </a:r>
            <a:r>
              <a:rPr sz="1400" spc="-19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whatever  paper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he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could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find</a:t>
            </a:r>
            <a:r>
              <a:rPr sz="1400" spc="-1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including</a:t>
            </a:r>
            <a:endParaRPr sz="1400">
              <a:latin typeface="Arial Unicode MS"/>
              <a:cs typeface="Arial Unicode MS"/>
            </a:endParaRPr>
          </a:p>
          <a:p>
            <a:pPr marL="241300" marR="179070">
              <a:lnSpc>
                <a:spcPct val="100000"/>
              </a:lnSpc>
            </a:pP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backs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of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envelopes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</a:t>
            </a:r>
            <a:r>
              <a:rPr sz="1400" spc="-17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cardboard 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packages</a:t>
            </a:r>
            <a:endParaRPr sz="1400">
              <a:latin typeface="Arial Unicode MS"/>
              <a:cs typeface="Arial Unicode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82900" y="8689339"/>
            <a:ext cx="300736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©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LSTM </a:t>
            </a:r>
            <a:r>
              <a:rPr sz="1000" i="1" spc="-50" dirty="0">
                <a:solidFill>
                  <a:srgbClr val="231F20"/>
                </a:solidFill>
                <a:latin typeface="Verdana"/>
                <a:cs typeface="Verdana"/>
              </a:rPr>
              <a:t>FEPOW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oral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history interview with Jack</a:t>
            </a:r>
            <a:r>
              <a:rPr sz="1000" i="1" spc="-16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Spittle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09153" y="5893203"/>
            <a:ext cx="3060378" cy="2422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869500" y="1734345"/>
            <a:ext cx="2991485" cy="2867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2729">
              <a:lnSpc>
                <a:spcPct val="100000"/>
              </a:lnSpc>
              <a:spcBef>
                <a:spcPts val="100"/>
              </a:spcBef>
            </a:pPr>
            <a:r>
              <a:rPr sz="2000" i="1" u="heavy" spc="-4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PRIVATE</a:t>
            </a:r>
            <a:r>
              <a:rPr sz="2000" i="1" u="heavy" spc="-55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i="1" u="heavy" spc="-1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RONALD</a:t>
            </a:r>
            <a:r>
              <a:rPr sz="2000" i="1" u="heavy" spc="-55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i="1" u="heavy" spc="-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JOHN </a:t>
            </a:r>
            <a:r>
              <a:rPr sz="2000" i="1" spc="-5" dirty="0">
                <a:solidFill>
                  <a:srgbClr val="231F20"/>
                </a:solidFill>
                <a:latin typeface="Courier New"/>
                <a:cs typeface="Courier New"/>
              </a:rPr>
              <a:t> </a:t>
            </a:r>
            <a:r>
              <a:rPr sz="2000" i="1" u="heavy" spc="-1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“JACK”</a:t>
            </a:r>
            <a:r>
              <a:rPr sz="2000" i="1" u="heavy" spc="-54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i="1" u="heavy" spc="-4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SPITTLE</a:t>
            </a:r>
            <a:endParaRPr sz="2000">
              <a:latin typeface="Courier New"/>
              <a:cs typeface="Courier New"/>
            </a:endParaRPr>
          </a:p>
          <a:p>
            <a:pPr marL="845819" marR="343535" indent="-720090">
              <a:lnSpc>
                <a:spcPct val="96000"/>
              </a:lnSpc>
              <a:spcBef>
                <a:spcPts val="1840"/>
              </a:spcBef>
              <a:tabLst>
                <a:tab pos="845819" algn="l"/>
              </a:tabLst>
            </a:pPr>
            <a:r>
              <a:rPr sz="1500" b="1" spc="-40" dirty="0">
                <a:solidFill>
                  <a:srgbClr val="231F20"/>
                </a:solidFill>
                <a:latin typeface="Lucida Sans"/>
                <a:cs typeface="Lucida Sans"/>
              </a:rPr>
              <a:t>Name:	</a:t>
            </a:r>
            <a:r>
              <a:rPr sz="1500" spc="-65" dirty="0">
                <a:solidFill>
                  <a:srgbClr val="231F20"/>
                </a:solidFill>
                <a:latin typeface="Arial Unicode MS"/>
                <a:cs typeface="Arial Unicode MS"/>
              </a:rPr>
              <a:t>Jack </a:t>
            </a:r>
            <a:r>
              <a:rPr sz="1500" spc="-15" dirty="0">
                <a:solidFill>
                  <a:srgbClr val="231F20"/>
                </a:solidFill>
                <a:latin typeface="Arial Unicode MS"/>
                <a:cs typeface="Arial Unicode MS"/>
              </a:rPr>
              <a:t>Spittle, </a:t>
            </a:r>
            <a:r>
              <a:rPr sz="1200" spc="-35" dirty="0">
                <a:solidFill>
                  <a:srgbClr val="231F20"/>
                </a:solidFill>
                <a:latin typeface="Arial Unicode MS"/>
                <a:cs typeface="Arial Unicode MS"/>
              </a:rPr>
              <a:t>Royal </a:t>
            </a:r>
            <a:r>
              <a:rPr sz="1200" spc="-5" dirty="0">
                <a:solidFill>
                  <a:srgbClr val="231F20"/>
                </a:solidFill>
                <a:latin typeface="Arial Unicode MS"/>
                <a:cs typeface="Arial Unicode MS"/>
              </a:rPr>
              <a:t>Army  </a:t>
            </a:r>
            <a:r>
              <a:rPr sz="1200" dirty="0">
                <a:solidFill>
                  <a:srgbClr val="231F20"/>
                </a:solidFill>
                <a:latin typeface="Arial Unicode MS"/>
                <a:cs typeface="Arial Unicode MS"/>
              </a:rPr>
              <a:t>Medical</a:t>
            </a:r>
            <a:r>
              <a:rPr sz="12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 Unicode MS"/>
                <a:cs typeface="Arial Unicode MS"/>
              </a:rPr>
              <a:t>Corps</a:t>
            </a:r>
            <a:endParaRPr sz="120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850">
              <a:latin typeface="Arial Unicode MS"/>
              <a:cs typeface="Arial Unicode MS"/>
            </a:endParaRPr>
          </a:p>
          <a:p>
            <a:pPr marL="125730">
              <a:lnSpc>
                <a:spcPct val="100000"/>
              </a:lnSpc>
              <a:tabLst>
                <a:tab pos="845819" algn="l"/>
              </a:tabLst>
            </a:pPr>
            <a:r>
              <a:rPr sz="1500" b="1" spc="-30" dirty="0">
                <a:solidFill>
                  <a:srgbClr val="231F20"/>
                </a:solidFill>
                <a:latin typeface="Lucida Sans"/>
                <a:cs typeface="Lucida Sans"/>
              </a:rPr>
              <a:t>Age:	</a:t>
            </a:r>
            <a:r>
              <a:rPr sz="1500" spc="-80" dirty="0">
                <a:solidFill>
                  <a:srgbClr val="231F20"/>
                </a:solidFill>
                <a:latin typeface="Arial Unicode MS"/>
                <a:cs typeface="Arial Unicode MS"/>
              </a:rPr>
              <a:t>27 </a:t>
            </a:r>
            <a:r>
              <a:rPr sz="1500" spc="5" dirty="0">
                <a:solidFill>
                  <a:srgbClr val="231F20"/>
                </a:solidFill>
                <a:latin typeface="Arial Unicode MS"/>
                <a:cs typeface="Arial Unicode MS"/>
              </a:rPr>
              <a:t>when</a:t>
            </a:r>
            <a:r>
              <a:rPr sz="1500" spc="-1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500" dirty="0">
                <a:solidFill>
                  <a:srgbClr val="231F20"/>
                </a:solidFill>
                <a:latin typeface="Arial Unicode MS"/>
                <a:cs typeface="Arial Unicode MS"/>
              </a:rPr>
              <a:t>captured</a:t>
            </a:r>
            <a:endParaRPr sz="150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50">
              <a:latin typeface="Arial Unicode MS"/>
              <a:cs typeface="Arial Unicode MS"/>
            </a:endParaRPr>
          </a:p>
          <a:p>
            <a:pPr marL="125730">
              <a:lnSpc>
                <a:spcPct val="100000"/>
              </a:lnSpc>
              <a:spcBef>
                <a:spcPts val="5"/>
              </a:spcBef>
              <a:tabLst>
                <a:tab pos="845819" algn="l"/>
              </a:tabLst>
            </a:pPr>
            <a:r>
              <a:rPr sz="1500" b="1" spc="-55" dirty="0">
                <a:solidFill>
                  <a:srgbClr val="231F20"/>
                </a:solidFill>
                <a:latin typeface="Lucida Sans"/>
                <a:cs typeface="Lucida Sans"/>
              </a:rPr>
              <a:t>From:	</a:t>
            </a:r>
            <a:r>
              <a:rPr sz="1500" spc="-25" dirty="0">
                <a:solidFill>
                  <a:srgbClr val="231F20"/>
                </a:solidFill>
                <a:latin typeface="Arial Unicode MS"/>
                <a:cs typeface="Arial Unicode MS"/>
              </a:rPr>
              <a:t>Slough,</a:t>
            </a:r>
            <a:r>
              <a:rPr sz="1500" spc="-8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500" spc="-5" dirty="0">
                <a:solidFill>
                  <a:srgbClr val="231F20"/>
                </a:solidFill>
                <a:latin typeface="Arial Unicode MS"/>
                <a:cs typeface="Arial Unicode MS"/>
              </a:rPr>
              <a:t>Buckinghamshire</a:t>
            </a:r>
            <a:endParaRPr sz="150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Arial Unicode MS"/>
              <a:cs typeface="Arial Unicode MS"/>
            </a:endParaRPr>
          </a:p>
          <a:p>
            <a:pPr marL="125730">
              <a:lnSpc>
                <a:spcPct val="100000"/>
              </a:lnSpc>
            </a:pPr>
            <a:r>
              <a:rPr sz="1500" b="1" spc="-70" dirty="0">
                <a:solidFill>
                  <a:srgbClr val="231F20"/>
                </a:solidFill>
                <a:latin typeface="Lucida Sans"/>
                <a:cs typeface="Lucida Sans"/>
              </a:rPr>
              <a:t>Key </a:t>
            </a:r>
            <a:r>
              <a:rPr sz="1500" b="1" spc="-90" dirty="0">
                <a:solidFill>
                  <a:srgbClr val="231F20"/>
                </a:solidFill>
                <a:latin typeface="Lucida Sans"/>
                <a:cs typeface="Lucida Sans"/>
              </a:rPr>
              <a:t>skills </a:t>
            </a:r>
            <a:r>
              <a:rPr sz="1500" b="1" spc="-80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500" b="1" spc="-21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500" b="1" spc="-70" dirty="0">
                <a:solidFill>
                  <a:srgbClr val="231F20"/>
                </a:solidFill>
                <a:latin typeface="Lucida Sans"/>
                <a:cs typeface="Lucida Sans"/>
              </a:rPr>
              <a:t>strengths:</a:t>
            </a:r>
            <a:endParaRPr sz="1500">
              <a:latin typeface="Lucida Sans"/>
              <a:cs typeface="Lucida Sans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0"/>
              </a:spcBef>
            </a:pPr>
            <a:fld id="{81D60167-4931-47E6-BA6A-407CBD079E47}" type="slidenum">
              <a:rPr spc="-40" dirty="0"/>
              <a:t>1</a:t>
            </a:fld>
            <a:endParaRPr spc="-4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55599"/>
            <a:ext cx="4950460" cy="835660"/>
          </a:xfrm>
          <a:custGeom>
            <a:avLst/>
            <a:gdLst/>
            <a:ahLst/>
            <a:cxnLst/>
            <a:rect l="l" t="t" r="r" b="b"/>
            <a:pathLst>
              <a:path w="4950460" h="835660">
                <a:moveTo>
                  <a:pt x="4950003" y="381000"/>
                </a:moveTo>
                <a:lnTo>
                  <a:pt x="2266505" y="381000"/>
                </a:lnTo>
                <a:lnTo>
                  <a:pt x="2266505" y="0"/>
                </a:lnTo>
                <a:lnTo>
                  <a:pt x="0" y="0"/>
                </a:lnTo>
                <a:lnTo>
                  <a:pt x="0" y="381000"/>
                </a:lnTo>
                <a:lnTo>
                  <a:pt x="0" y="506399"/>
                </a:lnTo>
                <a:lnTo>
                  <a:pt x="0" y="835202"/>
                </a:lnTo>
                <a:lnTo>
                  <a:pt x="4950003" y="835202"/>
                </a:lnTo>
                <a:lnTo>
                  <a:pt x="4950003" y="381000"/>
                </a:lnTo>
                <a:close/>
              </a:path>
            </a:pathLst>
          </a:custGeom>
          <a:solidFill>
            <a:srgbClr val="6947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254" dirty="0"/>
              <a:t>W</a:t>
            </a:r>
            <a:r>
              <a:rPr spc="254" dirty="0"/>
              <a:t>orksheet</a:t>
            </a:r>
            <a:r>
              <a:rPr spc="65" dirty="0"/>
              <a:t> </a:t>
            </a:r>
            <a:r>
              <a:rPr sz="2500" spc="-20" dirty="0"/>
              <a:t>6</a:t>
            </a:r>
            <a:endParaRPr sz="2500" dirty="0"/>
          </a:p>
        </p:txBody>
      </p:sp>
      <p:sp>
        <p:nvSpPr>
          <p:cNvPr id="4" name="object 4"/>
          <p:cNvSpPr txBox="1"/>
          <p:nvPr/>
        </p:nvSpPr>
        <p:spPr>
          <a:xfrm>
            <a:off x="240099" y="647160"/>
            <a:ext cx="455676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1600" i="1" spc="254" dirty="0">
                <a:solidFill>
                  <a:srgbClr val="FFFFFF"/>
                </a:solidFill>
                <a:latin typeface="Verdana"/>
                <a:cs typeface="Verdana"/>
              </a:rPr>
              <a:t>Role</a:t>
            </a:r>
            <a:r>
              <a:rPr lang="en-GB" sz="1600" i="1" spc="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-50" dirty="0">
                <a:solidFill>
                  <a:srgbClr val="FFFFFF"/>
                </a:solidFill>
                <a:latin typeface="Verdana"/>
                <a:cs typeface="Verdana"/>
              </a:rPr>
              <a:t>play:</a:t>
            </a:r>
            <a:r>
              <a:rPr lang="en-GB" sz="1600" i="1" spc="-25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75" dirty="0">
                <a:solidFill>
                  <a:srgbClr val="FFFFFF"/>
                </a:solidFill>
                <a:latin typeface="Verdana"/>
                <a:cs typeface="Verdana"/>
              </a:rPr>
              <a:t>Fergus</a:t>
            </a:r>
            <a:r>
              <a:rPr lang="en-GB" sz="1600" i="1" spc="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210" dirty="0">
                <a:solidFill>
                  <a:srgbClr val="FFFFFF"/>
                </a:solidFill>
                <a:latin typeface="Verdana"/>
                <a:cs typeface="Verdana"/>
              </a:rPr>
              <a:t>Gordon</a:t>
            </a:r>
            <a:r>
              <a:rPr lang="en-GB" sz="1600" i="1" spc="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155" dirty="0" err="1">
                <a:solidFill>
                  <a:srgbClr val="FFFFFF"/>
                </a:solidFill>
                <a:latin typeface="Verdana"/>
                <a:cs typeface="Verdana"/>
              </a:rPr>
              <a:t>Anckorn</a:t>
            </a:r>
            <a:endParaRPr lang="en-GB" sz="1600" dirty="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88400" y="1236603"/>
            <a:ext cx="6983730" cy="9261475"/>
            <a:chOff x="288400" y="1236603"/>
            <a:chExt cx="6983730" cy="9261475"/>
          </a:xfrm>
        </p:grpSpPr>
        <p:sp>
          <p:nvSpPr>
            <p:cNvPr id="6" name="object 6"/>
            <p:cNvSpPr/>
            <p:nvPr/>
          </p:nvSpPr>
          <p:spPr>
            <a:xfrm>
              <a:off x="294754" y="1242949"/>
              <a:ext cx="6971030" cy="9248775"/>
            </a:xfrm>
            <a:custGeom>
              <a:avLst/>
              <a:gdLst/>
              <a:ahLst/>
              <a:cxnLst/>
              <a:rect l="l" t="t" r="r" b="b"/>
              <a:pathLst>
                <a:path w="6971030" h="9248775">
                  <a:moveTo>
                    <a:pt x="6970496" y="0"/>
                  </a:moveTo>
                  <a:lnTo>
                    <a:pt x="0" y="0"/>
                  </a:lnTo>
                  <a:lnTo>
                    <a:pt x="0" y="9248305"/>
                  </a:lnTo>
                  <a:lnTo>
                    <a:pt x="6970496" y="9248305"/>
                  </a:lnTo>
                  <a:lnTo>
                    <a:pt x="6970496" y="0"/>
                  </a:lnTo>
                  <a:close/>
                </a:path>
              </a:pathLst>
            </a:custGeom>
            <a:solidFill>
              <a:srgbClr val="DEE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94750" y="1287281"/>
              <a:ext cx="0" cy="9172575"/>
            </a:xfrm>
            <a:custGeom>
              <a:avLst/>
              <a:gdLst/>
              <a:ahLst/>
              <a:cxnLst/>
              <a:rect l="l" t="t" r="r" b="b"/>
              <a:pathLst>
                <a:path h="9172575">
                  <a:moveTo>
                    <a:pt x="0" y="0"/>
                  </a:moveTo>
                  <a:lnTo>
                    <a:pt x="0" y="9172308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265249" y="1274625"/>
              <a:ext cx="0" cy="9172575"/>
            </a:xfrm>
            <a:custGeom>
              <a:avLst/>
              <a:gdLst/>
              <a:ahLst/>
              <a:cxnLst/>
              <a:rect l="l" t="t" r="r" b="b"/>
              <a:pathLst>
                <a:path h="9172575">
                  <a:moveTo>
                    <a:pt x="0" y="917228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26436" y="1242955"/>
              <a:ext cx="6894830" cy="0"/>
            </a:xfrm>
            <a:custGeom>
              <a:avLst/>
              <a:gdLst/>
              <a:ahLst/>
              <a:cxnLst/>
              <a:rect l="l" t="t" r="r" b="b"/>
              <a:pathLst>
                <a:path w="6894830">
                  <a:moveTo>
                    <a:pt x="689446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94750" y="1242953"/>
              <a:ext cx="6971030" cy="9248775"/>
            </a:xfrm>
            <a:custGeom>
              <a:avLst/>
              <a:gdLst/>
              <a:ahLst/>
              <a:cxnLst/>
              <a:rect l="l" t="t" r="r" b="b"/>
              <a:pathLst>
                <a:path w="6971030" h="9248775">
                  <a:moveTo>
                    <a:pt x="0" y="9229280"/>
                  </a:moveTo>
                  <a:lnTo>
                    <a:pt x="0" y="9248305"/>
                  </a:lnTo>
                  <a:lnTo>
                    <a:pt x="19011" y="9248305"/>
                  </a:lnTo>
                </a:path>
                <a:path w="6971030" h="9248775">
                  <a:moveTo>
                    <a:pt x="6951484" y="9248305"/>
                  </a:moveTo>
                  <a:lnTo>
                    <a:pt x="6970496" y="9248305"/>
                  </a:lnTo>
                  <a:lnTo>
                    <a:pt x="6970496" y="9229280"/>
                  </a:lnTo>
                </a:path>
                <a:path w="6971030" h="9248775">
                  <a:moveTo>
                    <a:pt x="6970496" y="18999"/>
                  </a:moveTo>
                  <a:lnTo>
                    <a:pt x="6970496" y="0"/>
                  </a:lnTo>
                  <a:lnTo>
                    <a:pt x="6951484" y="0"/>
                  </a:lnTo>
                </a:path>
                <a:path w="6971030" h="9248775">
                  <a:moveTo>
                    <a:pt x="19011" y="0"/>
                  </a:moveTo>
                  <a:lnTo>
                    <a:pt x="0" y="0"/>
                  </a:lnTo>
                  <a:lnTo>
                    <a:pt x="0" y="18999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69442" y="1495158"/>
              <a:ext cx="2800026" cy="395043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96099" y="5447246"/>
            <a:ext cx="280479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Portrait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of Fergus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Anckorn, </a:t>
            </a:r>
            <a:r>
              <a:rPr sz="1000" i="1" spc="-155" dirty="0">
                <a:solidFill>
                  <a:srgbClr val="231F20"/>
                </a:solidFill>
                <a:latin typeface="Verdana"/>
                <a:cs typeface="Verdana"/>
              </a:rPr>
              <a:t>1945, </a:t>
            </a:r>
            <a:r>
              <a:rPr sz="1000" i="1" spc="-95" dirty="0">
                <a:solidFill>
                  <a:srgbClr val="231F20"/>
                </a:solidFill>
                <a:latin typeface="Verdana"/>
                <a:cs typeface="Verdana"/>
              </a:rPr>
              <a:t>by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William</a:t>
            </a:r>
            <a:r>
              <a:rPr sz="10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Wilder,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©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Anthony</a:t>
            </a:r>
            <a:r>
              <a:rPr sz="10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70" dirty="0">
                <a:solidFill>
                  <a:srgbClr val="231F20"/>
                </a:solidFill>
                <a:latin typeface="Verdana"/>
                <a:cs typeface="Verdana"/>
              </a:rPr>
              <a:t>Wilder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6401" y="10220845"/>
            <a:ext cx="7093584" cy="363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5815" algn="ctr">
              <a:lnSpc>
                <a:spcPct val="100000"/>
              </a:lnSpc>
              <a:spcBef>
                <a:spcPts val="100"/>
              </a:spcBef>
            </a:pP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Anckorn</a:t>
            </a:r>
            <a:r>
              <a:rPr sz="1000" i="1" spc="-10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155" dirty="0">
                <a:solidFill>
                  <a:srgbClr val="231F20"/>
                </a:solidFill>
                <a:latin typeface="Verdana"/>
                <a:cs typeface="Verdana"/>
              </a:rPr>
              <a:t>2007.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  <a:tabLst>
                <a:tab pos="6906895" algn="l"/>
              </a:tabLst>
            </a:pPr>
            <a:r>
              <a:rPr sz="1200" u="dash" spc="-3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Arial Unicode MS"/>
                <a:cs typeface="Arial Unicode MS"/>
              </a:rPr>
              <a:t> 	</a:t>
            </a:r>
            <a:r>
              <a:rPr sz="1200" spc="-35" dirty="0">
                <a:solidFill>
                  <a:srgbClr val="231F20"/>
                </a:solidFill>
                <a:latin typeface="Arial Unicode MS"/>
                <a:cs typeface="Arial Unicode MS"/>
              </a:rPr>
              <a:t>26</a:t>
            </a:r>
            <a:endParaRPr sz="1200">
              <a:latin typeface="Arial Unicode MS"/>
              <a:cs typeface="Arial Unicode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54330">
              <a:lnSpc>
                <a:spcPct val="100000"/>
              </a:lnSpc>
              <a:spcBef>
                <a:spcPts val="950"/>
              </a:spcBef>
            </a:pPr>
            <a:r>
              <a:rPr spc="-70" dirty="0"/>
              <a:t>Key </a:t>
            </a:r>
            <a:r>
              <a:rPr spc="-90" dirty="0"/>
              <a:t>skills </a:t>
            </a:r>
            <a:r>
              <a:rPr spc="-80" dirty="0"/>
              <a:t>and</a:t>
            </a:r>
            <a:r>
              <a:rPr spc="-204" dirty="0"/>
              <a:t> </a:t>
            </a:r>
            <a:r>
              <a:rPr spc="-70" dirty="0"/>
              <a:t>strengths:</a:t>
            </a:r>
          </a:p>
          <a:p>
            <a:pPr marL="241300" marR="83185" indent="-228600">
              <a:lnSpc>
                <a:spcPct val="100000"/>
              </a:lnSpc>
              <a:spcBef>
                <a:spcPts val="790"/>
              </a:spcBef>
              <a:buChar char="•"/>
              <a:tabLst>
                <a:tab pos="240665" algn="l"/>
                <a:tab pos="241300" algn="l"/>
              </a:tabLst>
            </a:pPr>
            <a:r>
              <a:rPr sz="1400" b="0" spc="-25" dirty="0">
                <a:latin typeface="Arial Unicode MS"/>
                <a:cs typeface="Arial Unicode MS"/>
              </a:rPr>
              <a:t>He </a:t>
            </a:r>
            <a:r>
              <a:rPr sz="1400" b="0" spc="5" dirty="0">
                <a:latin typeface="Arial Unicode MS"/>
                <a:cs typeface="Arial Unicode MS"/>
              </a:rPr>
              <a:t>worked </a:t>
            </a:r>
            <a:r>
              <a:rPr sz="1400" b="0" dirty="0">
                <a:latin typeface="Arial Unicode MS"/>
                <a:cs typeface="Arial Unicode MS"/>
              </a:rPr>
              <a:t>on </a:t>
            </a:r>
            <a:r>
              <a:rPr sz="1400" b="0" spc="5" dirty="0">
                <a:latin typeface="Arial Unicode MS"/>
                <a:cs typeface="Arial Unicode MS"/>
              </a:rPr>
              <a:t>the earth </a:t>
            </a:r>
            <a:r>
              <a:rPr sz="1400" b="0" spc="20" dirty="0">
                <a:latin typeface="Arial Unicode MS"/>
                <a:cs typeface="Arial Unicode MS"/>
              </a:rPr>
              <a:t>party </a:t>
            </a:r>
            <a:r>
              <a:rPr sz="1400" b="0" spc="5" dirty="0">
                <a:latin typeface="Arial Unicode MS"/>
                <a:cs typeface="Arial Unicode MS"/>
              </a:rPr>
              <a:t>helping  </a:t>
            </a:r>
            <a:r>
              <a:rPr sz="1400" b="0" spc="15" dirty="0">
                <a:latin typeface="Arial Unicode MS"/>
                <a:cs typeface="Arial Unicode MS"/>
              </a:rPr>
              <a:t>build </a:t>
            </a:r>
            <a:r>
              <a:rPr sz="1400" b="0" spc="5" dirty="0">
                <a:latin typeface="Arial Unicode MS"/>
                <a:cs typeface="Arial Unicode MS"/>
              </a:rPr>
              <a:t>the </a:t>
            </a:r>
            <a:r>
              <a:rPr sz="1400" b="0" spc="-15" dirty="0">
                <a:latin typeface="Arial Unicode MS"/>
                <a:cs typeface="Arial Unicode MS"/>
              </a:rPr>
              <a:t>Thai-Burma </a:t>
            </a:r>
            <a:r>
              <a:rPr sz="1400" b="0" spc="-10" dirty="0">
                <a:latin typeface="Arial Unicode MS"/>
                <a:cs typeface="Arial Unicode MS"/>
              </a:rPr>
              <a:t>railway </a:t>
            </a:r>
            <a:r>
              <a:rPr sz="1400" b="0" spc="15" dirty="0">
                <a:latin typeface="Arial Unicode MS"/>
                <a:cs typeface="Arial Unicode MS"/>
              </a:rPr>
              <a:t>working</a:t>
            </a:r>
            <a:r>
              <a:rPr sz="1400" b="0" spc="-190" dirty="0">
                <a:latin typeface="Arial Unicode MS"/>
                <a:cs typeface="Arial Unicode MS"/>
              </a:rPr>
              <a:t> </a:t>
            </a:r>
            <a:r>
              <a:rPr sz="1400" b="0" spc="-140" dirty="0">
                <a:latin typeface="Arial Unicode MS"/>
                <a:cs typeface="Arial Unicode MS"/>
              </a:rPr>
              <a:t>18  </a:t>
            </a:r>
            <a:r>
              <a:rPr sz="1400" b="0" spc="-5" dirty="0">
                <a:latin typeface="Arial Unicode MS"/>
                <a:cs typeface="Arial Unicode MS"/>
              </a:rPr>
              <a:t>hours </a:t>
            </a:r>
            <a:r>
              <a:rPr sz="1400" b="0" spc="-40" dirty="0">
                <a:latin typeface="Arial Unicode MS"/>
                <a:cs typeface="Arial Unicode MS"/>
              </a:rPr>
              <a:t>a</a:t>
            </a:r>
            <a:r>
              <a:rPr sz="1400" b="0" spc="-70" dirty="0">
                <a:latin typeface="Arial Unicode MS"/>
                <a:cs typeface="Arial Unicode MS"/>
              </a:rPr>
              <a:t> </a:t>
            </a:r>
            <a:r>
              <a:rPr sz="1400" b="0" spc="-25" dirty="0">
                <a:latin typeface="Arial Unicode MS"/>
                <a:cs typeface="Arial Unicode MS"/>
              </a:rPr>
              <a:t>day</a:t>
            </a:r>
            <a:endParaRPr sz="1400">
              <a:latin typeface="Arial Unicode MS"/>
              <a:cs typeface="Arial Unicode MS"/>
            </a:endParaRPr>
          </a:p>
          <a:p>
            <a:pPr marL="241300" marR="5080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b="0" spc="-20" dirty="0">
                <a:latin typeface="Arial Unicode MS"/>
                <a:cs typeface="Arial Unicode MS"/>
              </a:rPr>
              <a:t>Sent </a:t>
            </a:r>
            <a:r>
              <a:rPr sz="1400" b="0" spc="-40" dirty="0">
                <a:latin typeface="Arial Unicode MS"/>
                <a:cs typeface="Arial Unicode MS"/>
              </a:rPr>
              <a:t>a </a:t>
            </a:r>
            <a:r>
              <a:rPr sz="1400" b="0" dirty="0">
                <a:latin typeface="Arial Unicode MS"/>
                <a:cs typeface="Arial Unicode MS"/>
              </a:rPr>
              <a:t>coded </a:t>
            </a:r>
            <a:r>
              <a:rPr sz="1400" b="0" spc="-25" dirty="0">
                <a:latin typeface="Arial Unicode MS"/>
                <a:cs typeface="Arial Unicode MS"/>
              </a:rPr>
              <a:t>message </a:t>
            </a:r>
            <a:r>
              <a:rPr sz="1400" b="0" dirty="0">
                <a:latin typeface="Arial Unicode MS"/>
                <a:cs typeface="Arial Unicode MS"/>
              </a:rPr>
              <a:t>on </a:t>
            </a:r>
            <a:r>
              <a:rPr sz="1400" b="0" spc="-40" dirty="0">
                <a:latin typeface="Arial Unicode MS"/>
                <a:cs typeface="Arial Unicode MS"/>
              </a:rPr>
              <a:t>a </a:t>
            </a:r>
            <a:r>
              <a:rPr sz="1400" b="0" dirty="0">
                <a:latin typeface="Arial Unicode MS"/>
                <a:cs typeface="Arial Unicode MS"/>
              </a:rPr>
              <a:t>postcard  </a:t>
            </a:r>
            <a:r>
              <a:rPr sz="1400" b="0" spc="5" dirty="0">
                <a:latin typeface="Arial Unicode MS"/>
                <a:cs typeface="Arial Unicode MS"/>
              </a:rPr>
              <a:t>from </a:t>
            </a:r>
            <a:r>
              <a:rPr sz="1400" b="0" spc="-40" dirty="0">
                <a:latin typeface="Arial Unicode MS"/>
                <a:cs typeface="Arial Unicode MS"/>
              </a:rPr>
              <a:t>a </a:t>
            </a:r>
            <a:r>
              <a:rPr sz="1400" b="0" dirty="0">
                <a:latin typeface="Arial Unicode MS"/>
                <a:cs typeface="Arial Unicode MS"/>
              </a:rPr>
              <a:t>camp </a:t>
            </a:r>
            <a:r>
              <a:rPr sz="1400" b="0" spc="15" dirty="0">
                <a:latin typeface="Arial Unicode MS"/>
                <a:cs typeface="Arial Unicode MS"/>
              </a:rPr>
              <a:t>in </a:t>
            </a:r>
            <a:r>
              <a:rPr sz="1400" b="0" spc="-25" dirty="0">
                <a:latin typeface="Arial Unicode MS"/>
                <a:cs typeface="Arial Unicode MS"/>
              </a:rPr>
              <a:t>Thailand, </a:t>
            </a:r>
            <a:r>
              <a:rPr sz="1400" b="0" dirty="0">
                <a:latin typeface="Arial Unicode MS"/>
                <a:cs typeface="Arial Unicode MS"/>
              </a:rPr>
              <a:t>using </a:t>
            </a:r>
            <a:r>
              <a:rPr sz="1400" b="0" spc="-25" dirty="0">
                <a:latin typeface="Arial Unicode MS"/>
                <a:cs typeface="Arial Unicode MS"/>
              </a:rPr>
              <a:t>Pitman’s  </a:t>
            </a:r>
            <a:r>
              <a:rPr sz="1400" b="0" spc="5" dirty="0">
                <a:latin typeface="Arial Unicode MS"/>
                <a:cs typeface="Arial Unicode MS"/>
              </a:rPr>
              <a:t>shorthand </a:t>
            </a:r>
            <a:r>
              <a:rPr sz="1400" b="0" spc="15" dirty="0">
                <a:latin typeface="Arial Unicode MS"/>
                <a:cs typeface="Arial Unicode MS"/>
              </a:rPr>
              <a:t>to </a:t>
            </a:r>
            <a:r>
              <a:rPr sz="1400" b="0" spc="-10" dirty="0">
                <a:latin typeface="Arial Unicode MS"/>
                <a:cs typeface="Arial Unicode MS"/>
              </a:rPr>
              <a:t>cross </a:t>
            </a:r>
            <a:r>
              <a:rPr sz="1400" b="0" spc="20" dirty="0">
                <a:latin typeface="Arial Unicode MS"/>
                <a:cs typeface="Arial Unicode MS"/>
              </a:rPr>
              <a:t>out </a:t>
            </a:r>
            <a:r>
              <a:rPr sz="1400" b="0" dirty="0">
                <a:latin typeface="Arial Unicode MS"/>
                <a:cs typeface="Arial Unicode MS"/>
              </a:rPr>
              <a:t>unwanted  </a:t>
            </a:r>
            <a:r>
              <a:rPr sz="1400" b="0" spc="-15" dirty="0">
                <a:latin typeface="Arial Unicode MS"/>
                <a:cs typeface="Arial Unicode MS"/>
              </a:rPr>
              <a:t>statements, </a:t>
            </a:r>
            <a:r>
              <a:rPr sz="1400" b="0" spc="15" dirty="0">
                <a:latin typeface="Arial Unicode MS"/>
                <a:cs typeface="Arial Unicode MS"/>
              </a:rPr>
              <a:t>to </a:t>
            </a:r>
            <a:r>
              <a:rPr sz="1400" b="0" spc="-5" dirty="0">
                <a:latin typeface="Arial Unicode MS"/>
                <a:cs typeface="Arial Unicode MS"/>
              </a:rPr>
              <a:t>his </a:t>
            </a:r>
            <a:r>
              <a:rPr sz="1400" b="0" dirty="0">
                <a:latin typeface="Arial Unicode MS"/>
                <a:cs typeface="Arial Unicode MS"/>
              </a:rPr>
              <a:t>journalist </a:t>
            </a:r>
            <a:r>
              <a:rPr sz="1400" b="0" spc="-5" dirty="0">
                <a:latin typeface="Arial Unicode MS"/>
                <a:cs typeface="Arial Unicode MS"/>
              </a:rPr>
              <a:t>parents</a:t>
            </a:r>
            <a:r>
              <a:rPr sz="1400" b="0" spc="-145" dirty="0">
                <a:latin typeface="Arial Unicode MS"/>
                <a:cs typeface="Arial Unicode MS"/>
              </a:rPr>
              <a:t> </a:t>
            </a:r>
            <a:r>
              <a:rPr sz="1400" b="0" spc="-5" dirty="0">
                <a:latin typeface="Arial Unicode MS"/>
                <a:cs typeface="Arial Unicode MS"/>
              </a:rPr>
              <a:t>back  </a:t>
            </a:r>
            <a:r>
              <a:rPr sz="1400" b="0" spc="15" dirty="0">
                <a:latin typeface="Arial Unicode MS"/>
                <a:cs typeface="Arial Unicode MS"/>
              </a:rPr>
              <a:t>in </a:t>
            </a:r>
            <a:r>
              <a:rPr sz="1400" b="0" spc="-15" dirty="0">
                <a:latin typeface="Arial Unicode MS"/>
                <a:cs typeface="Arial Unicode MS"/>
              </a:rPr>
              <a:t>England </a:t>
            </a:r>
            <a:r>
              <a:rPr sz="1400" b="0" spc="-25" dirty="0">
                <a:latin typeface="Arial Unicode MS"/>
                <a:cs typeface="Arial Unicode MS"/>
              </a:rPr>
              <a:t>so </a:t>
            </a:r>
            <a:r>
              <a:rPr sz="1400" b="0" dirty="0">
                <a:latin typeface="Arial Unicode MS"/>
                <a:cs typeface="Arial Unicode MS"/>
              </a:rPr>
              <a:t>they </a:t>
            </a:r>
            <a:r>
              <a:rPr sz="1400" b="0" spc="5" dirty="0">
                <a:latin typeface="Arial Unicode MS"/>
                <a:cs typeface="Arial Unicode MS"/>
              </a:rPr>
              <a:t>knew </a:t>
            </a:r>
            <a:r>
              <a:rPr sz="1400" b="0" spc="-20" dirty="0">
                <a:latin typeface="Arial Unicode MS"/>
                <a:cs typeface="Arial Unicode MS"/>
              </a:rPr>
              <a:t>he was</a:t>
            </a:r>
            <a:r>
              <a:rPr sz="1400" b="0" spc="-220" dirty="0">
                <a:latin typeface="Arial Unicode MS"/>
                <a:cs typeface="Arial Unicode MS"/>
              </a:rPr>
              <a:t> </a:t>
            </a:r>
            <a:r>
              <a:rPr sz="1400" b="0" spc="-15" dirty="0">
                <a:latin typeface="Arial Unicode MS"/>
                <a:cs typeface="Arial Unicode MS"/>
              </a:rPr>
              <a:t>alive</a:t>
            </a:r>
            <a:endParaRPr sz="1400">
              <a:latin typeface="Arial Unicode MS"/>
              <a:cs typeface="Arial Unicode MS"/>
            </a:endParaRPr>
          </a:p>
          <a:p>
            <a:pPr marL="241300" marR="249554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b="0" spc="-25" dirty="0">
                <a:latin typeface="Arial Unicode MS"/>
                <a:cs typeface="Arial Unicode MS"/>
              </a:rPr>
              <a:t>He </a:t>
            </a:r>
            <a:r>
              <a:rPr sz="1400" b="0" spc="-20" dirty="0">
                <a:latin typeface="Arial Unicode MS"/>
                <a:cs typeface="Arial Unicode MS"/>
              </a:rPr>
              <a:t>was </a:t>
            </a:r>
            <a:r>
              <a:rPr sz="1400" b="0" spc="10" dirty="0">
                <a:latin typeface="Arial Unicode MS"/>
                <a:cs typeface="Arial Unicode MS"/>
              </a:rPr>
              <a:t>taught </a:t>
            </a:r>
            <a:r>
              <a:rPr sz="1400" b="0" spc="15" dirty="0">
                <a:latin typeface="Arial Unicode MS"/>
                <a:cs typeface="Arial Unicode MS"/>
              </a:rPr>
              <a:t>how to </a:t>
            </a:r>
            <a:r>
              <a:rPr sz="1400" b="0" spc="5" dirty="0">
                <a:latin typeface="Arial Unicode MS"/>
                <a:cs typeface="Arial Unicode MS"/>
              </a:rPr>
              <a:t>do </a:t>
            </a:r>
            <a:r>
              <a:rPr sz="1400" b="0" spc="-25" dirty="0">
                <a:latin typeface="Arial Unicode MS"/>
                <a:cs typeface="Arial Unicode MS"/>
              </a:rPr>
              <a:t>massage</a:t>
            </a:r>
            <a:r>
              <a:rPr sz="1400" b="0" spc="-280" dirty="0">
                <a:latin typeface="Arial Unicode MS"/>
                <a:cs typeface="Arial Unicode MS"/>
              </a:rPr>
              <a:t> </a:t>
            </a:r>
            <a:r>
              <a:rPr sz="1400" b="0" spc="5" dirty="0">
                <a:latin typeface="Arial Unicode MS"/>
                <a:cs typeface="Arial Unicode MS"/>
              </a:rPr>
              <a:t>for  </a:t>
            </a:r>
            <a:r>
              <a:rPr sz="1400" b="0" spc="-10" dirty="0">
                <a:latin typeface="Arial Unicode MS"/>
                <a:cs typeface="Arial Unicode MS"/>
              </a:rPr>
              <a:t>people </a:t>
            </a:r>
            <a:r>
              <a:rPr sz="1400" b="0" spc="15" dirty="0">
                <a:latin typeface="Arial Unicode MS"/>
                <a:cs typeface="Arial Unicode MS"/>
              </a:rPr>
              <a:t>who </a:t>
            </a:r>
            <a:r>
              <a:rPr sz="1400" b="0" spc="-5" dirty="0">
                <a:latin typeface="Arial Unicode MS"/>
                <a:cs typeface="Arial Unicode MS"/>
              </a:rPr>
              <a:t>had </a:t>
            </a:r>
            <a:r>
              <a:rPr sz="1400" b="0" spc="-10" dirty="0">
                <a:latin typeface="Arial Unicode MS"/>
                <a:cs typeface="Arial Unicode MS"/>
              </a:rPr>
              <a:t>muscle </a:t>
            </a:r>
            <a:r>
              <a:rPr sz="1400" b="0" dirty="0">
                <a:latin typeface="Arial Unicode MS"/>
                <a:cs typeface="Arial Unicode MS"/>
              </a:rPr>
              <a:t>wasting </a:t>
            </a:r>
            <a:r>
              <a:rPr sz="1400" b="0" spc="-5" dirty="0">
                <a:latin typeface="Arial Unicode MS"/>
                <a:cs typeface="Arial Unicode MS"/>
              </a:rPr>
              <a:t>and  </a:t>
            </a:r>
            <a:r>
              <a:rPr sz="1400" b="0" spc="10" dirty="0">
                <a:latin typeface="Arial Unicode MS"/>
                <a:cs typeface="Arial Unicode MS"/>
              </a:rPr>
              <a:t>vitamin</a:t>
            </a:r>
            <a:r>
              <a:rPr sz="1400" b="0" spc="-40" dirty="0">
                <a:latin typeface="Arial Unicode MS"/>
                <a:cs typeface="Arial Unicode MS"/>
              </a:rPr>
              <a:t> </a:t>
            </a:r>
            <a:r>
              <a:rPr sz="1400" b="0" dirty="0">
                <a:latin typeface="Arial Unicode MS"/>
                <a:cs typeface="Arial Unicode MS"/>
              </a:rPr>
              <a:t>deficiency</a:t>
            </a:r>
            <a:endParaRPr sz="1400">
              <a:latin typeface="Arial Unicode MS"/>
              <a:cs typeface="Arial Unicode MS"/>
            </a:endParaRPr>
          </a:p>
          <a:p>
            <a:pPr marL="241300" marR="18415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b="0" spc="-10" dirty="0">
                <a:latin typeface="Arial Unicode MS"/>
                <a:cs typeface="Arial Unicode MS"/>
              </a:rPr>
              <a:t>Found </a:t>
            </a:r>
            <a:r>
              <a:rPr sz="1400" b="0" spc="-40" dirty="0">
                <a:latin typeface="Arial Unicode MS"/>
                <a:cs typeface="Arial Unicode MS"/>
              </a:rPr>
              <a:t>a </a:t>
            </a:r>
            <a:r>
              <a:rPr sz="1400" b="0" spc="-15" dirty="0">
                <a:latin typeface="Arial Unicode MS"/>
                <a:cs typeface="Arial Unicode MS"/>
              </a:rPr>
              <a:t>way </a:t>
            </a:r>
            <a:r>
              <a:rPr sz="1400" b="0" spc="15" dirty="0">
                <a:latin typeface="Arial Unicode MS"/>
                <a:cs typeface="Arial Unicode MS"/>
              </a:rPr>
              <a:t>to </a:t>
            </a:r>
            <a:r>
              <a:rPr sz="1400" b="0" spc="-20" dirty="0">
                <a:latin typeface="Arial Unicode MS"/>
                <a:cs typeface="Arial Unicode MS"/>
              </a:rPr>
              <a:t>keep </a:t>
            </a:r>
            <a:r>
              <a:rPr sz="1400" b="0" spc="5" dirty="0">
                <a:latin typeface="Arial Unicode MS"/>
                <a:cs typeface="Arial Unicode MS"/>
              </a:rPr>
              <a:t>the </a:t>
            </a:r>
            <a:r>
              <a:rPr sz="1400" b="0" spc="-5" dirty="0">
                <a:latin typeface="Arial Unicode MS"/>
                <a:cs typeface="Arial Unicode MS"/>
              </a:rPr>
              <a:t>mosquitoes  </a:t>
            </a:r>
            <a:r>
              <a:rPr sz="1400" b="0" spc="-30" dirty="0">
                <a:latin typeface="Arial Unicode MS"/>
                <a:cs typeface="Arial Unicode MS"/>
              </a:rPr>
              <a:t>away </a:t>
            </a:r>
            <a:r>
              <a:rPr sz="1400" b="0" spc="-5" dirty="0">
                <a:latin typeface="Arial Unicode MS"/>
                <a:cs typeface="Arial Unicode MS"/>
              </a:rPr>
              <a:t>by </a:t>
            </a:r>
            <a:r>
              <a:rPr sz="1400" b="0" spc="15" dirty="0">
                <a:latin typeface="Arial Unicode MS"/>
                <a:cs typeface="Arial Unicode MS"/>
              </a:rPr>
              <a:t>turning </a:t>
            </a:r>
            <a:r>
              <a:rPr sz="1400" b="0" spc="-40" dirty="0">
                <a:latin typeface="Arial Unicode MS"/>
                <a:cs typeface="Arial Unicode MS"/>
              </a:rPr>
              <a:t>a </a:t>
            </a:r>
            <a:r>
              <a:rPr sz="1400" b="0" dirty="0">
                <a:latin typeface="Arial Unicode MS"/>
                <a:cs typeface="Arial Unicode MS"/>
              </a:rPr>
              <a:t>blanket </a:t>
            </a:r>
            <a:r>
              <a:rPr sz="1400" b="0" spc="15" dirty="0">
                <a:latin typeface="Arial Unicode MS"/>
                <a:cs typeface="Arial Unicode MS"/>
              </a:rPr>
              <a:t>into </a:t>
            </a:r>
            <a:r>
              <a:rPr sz="1400" b="0" spc="-40" dirty="0">
                <a:latin typeface="Arial Unicode MS"/>
                <a:cs typeface="Arial Unicode MS"/>
              </a:rPr>
              <a:t>a</a:t>
            </a:r>
            <a:r>
              <a:rPr sz="1400" b="0" spc="-210" dirty="0">
                <a:latin typeface="Arial Unicode MS"/>
                <a:cs typeface="Arial Unicode MS"/>
              </a:rPr>
              <a:t> </a:t>
            </a:r>
            <a:r>
              <a:rPr sz="1400" b="0" spc="-10" dirty="0">
                <a:latin typeface="Arial Unicode MS"/>
                <a:cs typeface="Arial Unicode MS"/>
              </a:rPr>
              <a:t>sleeping  </a:t>
            </a:r>
            <a:r>
              <a:rPr sz="1400" b="0" spc="-25" dirty="0">
                <a:latin typeface="Arial Unicode MS"/>
                <a:cs typeface="Arial Unicode MS"/>
              </a:rPr>
              <a:t>bag, </a:t>
            </a:r>
            <a:r>
              <a:rPr sz="1400" b="0" spc="10" dirty="0">
                <a:latin typeface="Arial Unicode MS"/>
                <a:cs typeface="Arial Unicode MS"/>
              </a:rPr>
              <a:t>getting </a:t>
            </a:r>
            <a:r>
              <a:rPr sz="1400" b="0" spc="-5" dirty="0">
                <a:latin typeface="Arial Unicode MS"/>
                <a:cs typeface="Arial Unicode MS"/>
              </a:rPr>
              <a:t>inside and </a:t>
            </a:r>
            <a:r>
              <a:rPr sz="1400" b="0" spc="15" dirty="0">
                <a:latin typeface="Arial Unicode MS"/>
                <a:cs typeface="Arial Unicode MS"/>
              </a:rPr>
              <a:t>buttoning </a:t>
            </a:r>
            <a:r>
              <a:rPr sz="1400" b="0" spc="40" dirty="0">
                <a:latin typeface="Arial Unicode MS"/>
                <a:cs typeface="Arial Unicode MS"/>
              </a:rPr>
              <a:t>it </a:t>
            </a:r>
            <a:r>
              <a:rPr sz="1400" b="0" spc="10" dirty="0">
                <a:latin typeface="Arial Unicode MS"/>
                <a:cs typeface="Arial Unicode MS"/>
              </a:rPr>
              <a:t>up  </a:t>
            </a:r>
            <a:r>
              <a:rPr sz="1400" b="0" spc="25" dirty="0">
                <a:latin typeface="Arial Unicode MS"/>
                <a:cs typeface="Arial Unicode MS"/>
              </a:rPr>
              <a:t>tight </a:t>
            </a:r>
            <a:r>
              <a:rPr sz="1400" b="0" dirty="0">
                <a:latin typeface="Arial Unicode MS"/>
                <a:cs typeface="Arial Unicode MS"/>
              </a:rPr>
              <a:t>at </a:t>
            </a:r>
            <a:r>
              <a:rPr sz="1400" b="0" spc="20" dirty="0">
                <a:latin typeface="Arial Unicode MS"/>
                <a:cs typeface="Arial Unicode MS"/>
              </a:rPr>
              <a:t>night </a:t>
            </a:r>
            <a:r>
              <a:rPr sz="1400" b="0" spc="-15" dirty="0">
                <a:latin typeface="Arial Unicode MS"/>
                <a:cs typeface="Arial Unicode MS"/>
              </a:rPr>
              <a:t>time. </a:t>
            </a:r>
            <a:r>
              <a:rPr sz="1400" b="0" spc="-25" dirty="0">
                <a:latin typeface="Arial Unicode MS"/>
                <a:cs typeface="Arial Unicode MS"/>
              </a:rPr>
              <a:t>He </a:t>
            </a:r>
            <a:r>
              <a:rPr sz="1400" b="0" spc="-10" dirty="0">
                <a:latin typeface="Arial Unicode MS"/>
                <a:cs typeface="Arial Unicode MS"/>
              </a:rPr>
              <a:t>said </a:t>
            </a:r>
            <a:r>
              <a:rPr sz="1400" b="0" spc="5" dirty="0">
                <a:latin typeface="Arial Unicode MS"/>
                <a:cs typeface="Arial Unicode MS"/>
              </a:rPr>
              <a:t>this </a:t>
            </a:r>
            <a:r>
              <a:rPr sz="1400" b="0" spc="-20" dirty="0">
                <a:latin typeface="Arial Unicode MS"/>
                <a:cs typeface="Arial Unicode MS"/>
              </a:rPr>
              <a:t>was </a:t>
            </a:r>
            <a:r>
              <a:rPr sz="1400" b="0" spc="-5" dirty="0">
                <a:latin typeface="Arial Unicode MS"/>
                <a:cs typeface="Arial Unicode MS"/>
              </a:rPr>
              <a:t>his  </a:t>
            </a:r>
            <a:r>
              <a:rPr sz="1400" b="0" spc="-15" dirty="0">
                <a:latin typeface="Arial Unicode MS"/>
                <a:cs typeface="Arial Unicode MS"/>
              </a:rPr>
              <a:t>way </a:t>
            </a:r>
            <a:r>
              <a:rPr sz="1400" b="0" dirty="0">
                <a:latin typeface="Arial Unicode MS"/>
                <a:cs typeface="Arial Unicode MS"/>
              </a:rPr>
              <a:t>of </a:t>
            </a:r>
            <a:r>
              <a:rPr sz="1400" b="0" spc="-5" dirty="0">
                <a:latin typeface="Arial Unicode MS"/>
                <a:cs typeface="Arial Unicode MS"/>
              </a:rPr>
              <a:t>avoiding </a:t>
            </a:r>
            <a:r>
              <a:rPr sz="1400" b="0" spc="-10" dirty="0">
                <a:latin typeface="Arial Unicode MS"/>
                <a:cs typeface="Arial Unicode MS"/>
              </a:rPr>
              <a:t>malaria </a:t>
            </a:r>
            <a:r>
              <a:rPr sz="1400" b="0" spc="20" dirty="0">
                <a:latin typeface="Arial Unicode MS"/>
                <a:cs typeface="Arial Unicode MS"/>
              </a:rPr>
              <a:t>which </a:t>
            </a:r>
            <a:r>
              <a:rPr sz="1400" b="0" spc="5" dirty="0">
                <a:latin typeface="Arial Unicode MS"/>
                <a:cs typeface="Arial Unicode MS"/>
              </a:rPr>
              <a:t>killed  </a:t>
            </a:r>
            <a:r>
              <a:rPr sz="1400" b="0" spc="-15" dirty="0">
                <a:latin typeface="Arial Unicode MS"/>
                <a:cs typeface="Arial Unicode MS"/>
              </a:rPr>
              <a:t>many</a:t>
            </a:r>
            <a:r>
              <a:rPr sz="1400" b="0" spc="-40" dirty="0">
                <a:latin typeface="Arial Unicode MS"/>
                <a:cs typeface="Arial Unicode MS"/>
              </a:rPr>
              <a:t> </a:t>
            </a:r>
            <a:r>
              <a:rPr sz="1400" b="0" spc="-10" dirty="0">
                <a:latin typeface="Arial Unicode MS"/>
                <a:cs typeface="Arial Unicode MS"/>
              </a:rPr>
              <a:t>people</a:t>
            </a:r>
            <a:endParaRPr sz="1400">
              <a:latin typeface="Arial Unicode MS"/>
              <a:cs typeface="Arial Unicode MS"/>
            </a:endParaRPr>
          </a:p>
          <a:p>
            <a:pPr marL="241300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b="0" spc="-10" dirty="0">
                <a:latin typeface="Arial Unicode MS"/>
                <a:cs typeface="Arial Unicode MS"/>
              </a:rPr>
              <a:t>Loved </a:t>
            </a:r>
            <a:r>
              <a:rPr sz="1400" b="0" spc="-15" dirty="0">
                <a:latin typeface="Arial Unicode MS"/>
                <a:cs typeface="Arial Unicode MS"/>
              </a:rPr>
              <a:t>languages </a:t>
            </a:r>
            <a:r>
              <a:rPr sz="1400" b="0" spc="-5" dirty="0">
                <a:latin typeface="Arial Unicode MS"/>
                <a:cs typeface="Arial Unicode MS"/>
              </a:rPr>
              <a:t>and </a:t>
            </a:r>
            <a:r>
              <a:rPr sz="1400" b="0" dirty="0">
                <a:latin typeface="Arial Unicode MS"/>
                <a:cs typeface="Arial Unicode MS"/>
              </a:rPr>
              <a:t>learnt</a:t>
            </a:r>
            <a:r>
              <a:rPr sz="1400" b="0" spc="-114" dirty="0">
                <a:latin typeface="Arial Unicode MS"/>
                <a:cs typeface="Arial Unicode MS"/>
              </a:rPr>
              <a:t> </a:t>
            </a:r>
            <a:r>
              <a:rPr sz="1400" b="0" spc="10" dirty="0">
                <a:latin typeface="Arial Unicode MS"/>
                <a:cs typeface="Arial Unicode MS"/>
              </a:rPr>
              <a:t>Dutch</a:t>
            </a:r>
            <a:endParaRPr sz="1400">
              <a:latin typeface="Arial Unicode MS"/>
              <a:cs typeface="Arial Unicode MS"/>
            </a:endParaRPr>
          </a:p>
          <a:p>
            <a:pPr marL="241300" marR="358775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b="0" spc="-25" dirty="0">
                <a:latin typeface="Arial Unicode MS"/>
                <a:cs typeface="Arial Unicode MS"/>
              </a:rPr>
              <a:t>He </a:t>
            </a:r>
            <a:r>
              <a:rPr sz="1400" b="0" spc="-10" dirty="0">
                <a:latin typeface="Arial Unicode MS"/>
                <a:cs typeface="Arial Unicode MS"/>
              </a:rPr>
              <a:t>said </a:t>
            </a:r>
            <a:r>
              <a:rPr sz="1400" b="0" spc="40" dirty="0">
                <a:latin typeface="Arial Unicode MS"/>
                <a:cs typeface="Arial Unicode MS"/>
              </a:rPr>
              <a:t>it </a:t>
            </a:r>
            <a:r>
              <a:rPr sz="1400" b="0" spc="-30" dirty="0">
                <a:latin typeface="Arial Unicode MS"/>
                <a:cs typeface="Arial Unicode MS"/>
              </a:rPr>
              <a:t>saved </a:t>
            </a:r>
            <a:r>
              <a:rPr sz="1400" b="0" spc="-5" dirty="0">
                <a:latin typeface="Arial Unicode MS"/>
                <a:cs typeface="Arial Unicode MS"/>
              </a:rPr>
              <a:t>his </a:t>
            </a:r>
            <a:r>
              <a:rPr sz="1400" b="0" dirty="0">
                <a:latin typeface="Arial Unicode MS"/>
                <a:cs typeface="Arial Unicode MS"/>
              </a:rPr>
              <a:t>life </a:t>
            </a:r>
            <a:r>
              <a:rPr sz="1400" b="0" spc="5" dirty="0">
                <a:latin typeface="Arial Unicode MS"/>
                <a:cs typeface="Arial Unicode MS"/>
              </a:rPr>
              <a:t>being</a:t>
            </a:r>
            <a:r>
              <a:rPr sz="1400" b="0" spc="-270" dirty="0">
                <a:latin typeface="Arial Unicode MS"/>
                <a:cs typeface="Arial Unicode MS"/>
              </a:rPr>
              <a:t> </a:t>
            </a:r>
            <a:r>
              <a:rPr sz="1400" b="0" spc="-15" dirty="0">
                <a:latin typeface="Arial Unicode MS"/>
                <a:cs typeface="Arial Unicode MS"/>
              </a:rPr>
              <a:t>able </a:t>
            </a:r>
            <a:r>
              <a:rPr sz="1400" b="0" spc="15" dirty="0">
                <a:latin typeface="Arial Unicode MS"/>
                <a:cs typeface="Arial Unicode MS"/>
              </a:rPr>
              <a:t>to  </a:t>
            </a:r>
            <a:r>
              <a:rPr sz="1400" b="0" spc="5" dirty="0">
                <a:latin typeface="Arial Unicode MS"/>
                <a:cs typeface="Arial Unicode MS"/>
              </a:rPr>
              <a:t>do </a:t>
            </a:r>
            <a:r>
              <a:rPr sz="1400" b="0" dirty="0">
                <a:latin typeface="Arial Unicode MS"/>
                <a:cs typeface="Arial Unicode MS"/>
              </a:rPr>
              <a:t>magic </a:t>
            </a:r>
            <a:r>
              <a:rPr sz="1400" b="0" spc="-45" dirty="0">
                <a:latin typeface="Arial Unicode MS"/>
                <a:cs typeface="Arial Unicode MS"/>
              </a:rPr>
              <a:t>as </a:t>
            </a:r>
            <a:r>
              <a:rPr sz="1400" b="0" spc="5" dirty="0">
                <a:latin typeface="Arial Unicode MS"/>
                <a:cs typeface="Arial Unicode MS"/>
              </a:rPr>
              <a:t>the </a:t>
            </a:r>
            <a:r>
              <a:rPr sz="1400" b="0" spc="-50" dirty="0">
                <a:latin typeface="Arial Unicode MS"/>
                <a:cs typeface="Arial Unicode MS"/>
              </a:rPr>
              <a:t>Japanese </a:t>
            </a:r>
            <a:r>
              <a:rPr sz="1400" b="0" spc="-10" dirty="0">
                <a:latin typeface="Arial Unicode MS"/>
                <a:cs typeface="Arial Unicode MS"/>
              </a:rPr>
              <a:t>loved</a:t>
            </a:r>
            <a:r>
              <a:rPr sz="1400" b="0" spc="-160" dirty="0">
                <a:latin typeface="Arial Unicode MS"/>
                <a:cs typeface="Arial Unicode MS"/>
              </a:rPr>
              <a:t> </a:t>
            </a:r>
            <a:r>
              <a:rPr sz="1400" b="0" spc="-5" dirty="0">
                <a:latin typeface="Arial Unicode MS"/>
                <a:cs typeface="Arial Unicode MS"/>
              </a:rPr>
              <a:t>his</a:t>
            </a:r>
            <a:endParaRPr sz="1400">
              <a:latin typeface="Arial Unicode MS"/>
              <a:cs typeface="Arial Unicode MS"/>
            </a:endParaRPr>
          </a:p>
          <a:p>
            <a:pPr marL="241300" marR="52705">
              <a:lnSpc>
                <a:spcPct val="100000"/>
              </a:lnSpc>
            </a:pPr>
            <a:r>
              <a:rPr sz="1400" b="0" dirty="0">
                <a:latin typeface="Arial Unicode MS"/>
                <a:cs typeface="Arial Unicode MS"/>
              </a:rPr>
              <a:t>magic </a:t>
            </a:r>
            <a:r>
              <a:rPr sz="1400" b="0" spc="15" dirty="0">
                <a:latin typeface="Arial Unicode MS"/>
                <a:cs typeface="Arial Unicode MS"/>
              </a:rPr>
              <a:t>in </a:t>
            </a:r>
            <a:r>
              <a:rPr sz="1400" b="0" spc="5" dirty="0">
                <a:latin typeface="Arial Unicode MS"/>
                <a:cs typeface="Arial Unicode MS"/>
              </a:rPr>
              <a:t>the </a:t>
            </a:r>
            <a:r>
              <a:rPr sz="1400" b="0" spc="-20" dirty="0">
                <a:latin typeface="Arial Unicode MS"/>
                <a:cs typeface="Arial Unicode MS"/>
              </a:rPr>
              <a:t>camps. </a:t>
            </a:r>
            <a:r>
              <a:rPr sz="1400" b="0" spc="-25" dirty="0">
                <a:latin typeface="Arial Unicode MS"/>
                <a:cs typeface="Arial Unicode MS"/>
              </a:rPr>
              <a:t>He </a:t>
            </a:r>
            <a:r>
              <a:rPr sz="1400" b="0" spc="20" dirty="0">
                <a:latin typeface="Arial Unicode MS"/>
                <a:cs typeface="Arial Unicode MS"/>
              </a:rPr>
              <a:t>did </a:t>
            </a:r>
            <a:r>
              <a:rPr sz="1400" b="0" spc="10" dirty="0">
                <a:latin typeface="Arial Unicode MS"/>
                <a:cs typeface="Arial Unicode MS"/>
              </a:rPr>
              <a:t>tricks </a:t>
            </a:r>
            <a:r>
              <a:rPr sz="1400" b="0" spc="20" dirty="0">
                <a:latin typeface="Arial Unicode MS"/>
                <a:cs typeface="Arial Unicode MS"/>
              </a:rPr>
              <a:t>which  </a:t>
            </a:r>
            <a:r>
              <a:rPr sz="1400" b="0" spc="-10" dirty="0">
                <a:latin typeface="Arial Unicode MS"/>
                <a:cs typeface="Arial Unicode MS"/>
              </a:rPr>
              <a:t>involved </a:t>
            </a:r>
            <a:r>
              <a:rPr sz="1400" b="0" spc="10" dirty="0">
                <a:latin typeface="Arial Unicode MS"/>
                <a:cs typeface="Arial Unicode MS"/>
              </a:rPr>
              <a:t>touching </a:t>
            </a:r>
            <a:r>
              <a:rPr sz="1400" b="0" dirty="0">
                <a:latin typeface="Arial Unicode MS"/>
                <a:cs typeface="Arial Unicode MS"/>
              </a:rPr>
              <a:t>food </a:t>
            </a:r>
            <a:r>
              <a:rPr sz="1400" b="0" spc="-45" dirty="0">
                <a:latin typeface="Arial Unicode MS"/>
                <a:cs typeface="Arial Unicode MS"/>
              </a:rPr>
              <a:t>as </a:t>
            </a:r>
            <a:r>
              <a:rPr sz="1400" b="0" spc="-50" dirty="0">
                <a:latin typeface="Arial Unicode MS"/>
                <a:cs typeface="Arial Unicode MS"/>
              </a:rPr>
              <a:t>Japanese  </a:t>
            </a:r>
            <a:r>
              <a:rPr sz="1400" b="0" spc="-10" dirty="0">
                <a:latin typeface="Arial Unicode MS"/>
                <a:cs typeface="Arial Unicode MS"/>
              </a:rPr>
              <a:t>guards </a:t>
            </a:r>
            <a:r>
              <a:rPr sz="1400" b="0" spc="15" dirty="0">
                <a:latin typeface="Arial Unicode MS"/>
                <a:cs typeface="Arial Unicode MS"/>
              </a:rPr>
              <a:t>thought </a:t>
            </a:r>
            <a:r>
              <a:rPr sz="1400" b="0" dirty="0">
                <a:latin typeface="Arial Unicode MS"/>
                <a:cs typeface="Arial Unicode MS"/>
              </a:rPr>
              <a:t>all </a:t>
            </a:r>
            <a:r>
              <a:rPr sz="1400" b="0" spc="-5" dirty="0">
                <a:latin typeface="Arial Unicode MS"/>
                <a:cs typeface="Arial Unicode MS"/>
              </a:rPr>
              <a:t>prisoners </a:t>
            </a:r>
            <a:r>
              <a:rPr sz="1400" b="0" dirty="0">
                <a:latin typeface="Arial Unicode MS"/>
                <a:cs typeface="Arial Unicode MS"/>
              </a:rPr>
              <a:t>of </a:t>
            </a:r>
            <a:r>
              <a:rPr sz="1400" b="0" spc="5" dirty="0">
                <a:latin typeface="Arial Unicode MS"/>
                <a:cs typeface="Arial Unicode MS"/>
              </a:rPr>
              <a:t>war</a:t>
            </a:r>
            <a:r>
              <a:rPr sz="1400" b="0" spc="-240" dirty="0">
                <a:latin typeface="Arial Unicode MS"/>
                <a:cs typeface="Arial Unicode MS"/>
              </a:rPr>
              <a:t> </a:t>
            </a:r>
            <a:r>
              <a:rPr sz="1400" b="0" spc="-10" dirty="0">
                <a:latin typeface="Arial Unicode MS"/>
                <a:cs typeface="Arial Unicode MS"/>
              </a:rPr>
              <a:t>were  ‘verminous’ </a:t>
            </a:r>
            <a:r>
              <a:rPr sz="1400" b="0" spc="-5" dirty="0">
                <a:latin typeface="Arial Unicode MS"/>
                <a:cs typeface="Arial Unicode MS"/>
              </a:rPr>
              <a:t>and </a:t>
            </a:r>
            <a:r>
              <a:rPr sz="1400" b="0" spc="15" dirty="0">
                <a:latin typeface="Arial Unicode MS"/>
                <a:cs typeface="Arial Unicode MS"/>
              </a:rPr>
              <a:t>would </a:t>
            </a:r>
            <a:r>
              <a:rPr sz="1400" b="0" spc="20" dirty="0">
                <a:latin typeface="Arial Unicode MS"/>
                <a:cs typeface="Arial Unicode MS"/>
              </a:rPr>
              <a:t>not </a:t>
            </a:r>
            <a:r>
              <a:rPr sz="1400" b="0" spc="-15" dirty="0">
                <a:latin typeface="Arial Unicode MS"/>
                <a:cs typeface="Arial Unicode MS"/>
              </a:rPr>
              <a:t>eat </a:t>
            </a:r>
            <a:r>
              <a:rPr sz="1400" b="0" spc="10" dirty="0">
                <a:latin typeface="Arial Unicode MS"/>
                <a:cs typeface="Arial Unicode MS"/>
              </a:rPr>
              <a:t>anything  </a:t>
            </a:r>
            <a:r>
              <a:rPr sz="1400" b="0" dirty="0">
                <a:latin typeface="Arial Unicode MS"/>
                <a:cs typeface="Arial Unicode MS"/>
              </a:rPr>
              <a:t>they </a:t>
            </a:r>
            <a:r>
              <a:rPr sz="1400" b="0" spc="-5" dirty="0">
                <a:latin typeface="Arial Unicode MS"/>
                <a:cs typeface="Arial Unicode MS"/>
              </a:rPr>
              <a:t>had</a:t>
            </a:r>
            <a:r>
              <a:rPr sz="1400" b="0" spc="-75" dirty="0">
                <a:latin typeface="Arial Unicode MS"/>
                <a:cs typeface="Arial Unicode MS"/>
              </a:rPr>
              <a:t> </a:t>
            </a:r>
            <a:r>
              <a:rPr sz="1400" b="0" spc="5" dirty="0">
                <a:latin typeface="Arial Unicode MS"/>
                <a:cs typeface="Arial Unicode MS"/>
              </a:rPr>
              <a:t>touched</a:t>
            </a:r>
            <a:endParaRPr sz="1400">
              <a:latin typeface="Arial Unicode MS"/>
              <a:cs typeface="Arial Unicode MS"/>
            </a:endParaRPr>
          </a:p>
          <a:p>
            <a:pPr marL="241300" marR="107314" indent="-228600" algn="just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1400" b="0" dirty="0">
                <a:latin typeface="Arial Unicode MS"/>
                <a:cs typeface="Arial Unicode MS"/>
              </a:rPr>
              <a:t>Distracted </a:t>
            </a:r>
            <a:r>
              <a:rPr sz="1400" b="0" spc="-50" dirty="0">
                <a:latin typeface="Arial Unicode MS"/>
                <a:cs typeface="Arial Unicode MS"/>
              </a:rPr>
              <a:t>Japanese </a:t>
            </a:r>
            <a:r>
              <a:rPr sz="1400" b="0" spc="-10" dirty="0">
                <a:latin typeface="Arial Unicode MS"/>
                <a:cs typeface="Arial Unicode MS"/>
              </a:rPr>
              <a:t>guards </a:t>
            </a:r>
            <a:r>
              <a:rPr sz="1400" b="0" spc="35" dirty="0">
                <a:latin typeface="Arial Unicode MS"/>
                <a:cs typeface="Arial Unicode MS"/>
              </a:rPr>
              <a:t>with </a:t>
            </a:r>
            <a:r>
              <a:rPr sz="1400" b="0" dirty="0">
                <a:latin typeface="Arial Unicode MS"/>
                <a:cs typeface="Arial Unicode MS"/>
              </a:rPr>
              <a:t>magic  </a:t>
            </a:r>
            <a:r>
              <a:rPr sz="1400" b="0" spc="15" dirty="0">
                <a:latin typeface="Arial Unicode MS"/>
                <a:cs typeface="Arial Unicode MS"/>
              </a:rPr>
              <a:t>whilst </a:t>
            </a:r>
            <a:r>
              <a:rPr sz="1400" b="0" dirty="0">
                <a:latin typeface="Arial Unicode MS"/>
                <a:cs typeface="Arial Unicode MS"/>
              </a:rPr>
              <a:t>on </a:t>
            </a:r>
            <a:r>
              <a:rPr sz="1400" b="0" spc="15" dirty="0">
                <a:latin typeface="Arial Unicode MS"/>
                <a:cs typeface="Arial Unicode MS"/>
              </a:rPr>
              <a:t>working </a:t>
            </a:r>
            <a:r>
              <a:rPr sz="1400" b="0" spc="5" dirty="0">
                <a:latin typeface="Arial Unicode MS"/>
                <a:cs typeface="Arial Unicode MS"/>
              </a:rPr>
              <a:t>parties </a:t>
            </a:r>
            <a:r>
              <a:rPr sz="1400" b="0" dirty="0">
                <a:latin typeface="Arial Unicode MS"/>
                <a:cs typeface="Arial Unicode MS"/>
              </a:rPr>
              <a:t>on </a:t>
            </a:r>
            <a:r>
              <a:rPr sz="1400" b="0" spc="5" dirty="0">
                <a:latin typeface="Arial Unicode MS"/>
                <a:cs typeface="Arial Unicode MS"/>
              </a:rPr>
              <a:t>the</a:t>
            </a:r>
            <a:r>
              <a:rPr sz="1400" b="0" spc="-285" dirty="0">
                <a:latin typeface="Arial Unicode MS"/>
                <a:cs typeface="Arial Unicode MS"/>
              </a:rPr>
              <a:t> </a:t>
            </a:r>
            <a:r>
              <a:rPr sz="1400" b="0" spc="-10" dirty="0">
                <a:latin typeface="Arial Unicode MS"/>
                <a:cs typeface="Arial Unicode MS"/>
              </a:rPr>
              <a:t>railway  </a:t>
            </a:r>
            <a:r>
              <a:rPr sz="1400" b="0" spc="-25" dirty="0">
                <a:latin typeface="Arial Unicode MS"/>
                <a:cs typeface="Arial Unicode MS"/>
              </a:rPr>
              <a:t>so </a:t>
            </a:r>
            <a:r>
              <a:rPr sz="1400" b="0" spc="15" dirty="0">
                <a:latin typeface="Arial Unicode MS"/>
                <a:cs typeface="Arial Unicode MS"/>
              </a:rPr>
              <a:t>that </a:t>
            </a:r>
            <a:r>
              <a:rPr sz="1400" b="0" dirty="0">
                <a:latin typeface="Arial Unicode MS"/>
                <a:cs typeface="Arial Unicode MS"/>
              </a:rPr>
              <a:t>they </a:t>
            </a:r>
            <a:r>
              <a:rPr sz="1400" b="0" spc="5" dirty="0">
                <a:latin typeface="Arial Unicode MS"/>
                <a:cs typeface="Arial Unicode MS"/>
              </a:rPr>
              <a:t>could </a:t>
            </a:r>
            <a:r>
              <a:rPr sz="1400" b="0" spc="10" dirty="0">
                <a:latin typeface="Arial Unicode MS"/>
                <a:cs typeface="Arial Unicode MS"/>
              </a:rPr>
              <a:t>get </a:t>
            </a:r>
            <a:r>
              <a:rPr sz="1400" b="0" dirty="0">
                <a:latin typeface="Arial Unicode MS"/>
                <a:cs typeface="Arial Unicode MS"/>
              </a:rPr>
              <a:t>longer</a:t>
            </a:r>
            <a:r>
              <a:rPr sz="1400" b="0" spc="-229" dirty="0">
                <a:latin typeface="Arial Unicode MS"/>
                <a:cs typeface="Arial Unicode MS"/>
              </a:rPr>
              <a:t> </a:t>
            </a:r>
            <a:r>
              <a:rPr sz="1400" b="0" spc="-15" dirty="0">
                <a:latin typeface="Arial Unicode MS"/>
                <a:cs typeface="Arial Unicode MS"/>
              </a:rPr>
              <a:t>breaks</a:t>
            </a:r>
            <a:endParaRPr sz="1400">
              <a:latin typeface="Arial Unicode MS"/>
              <a:cs typeface="Arial Unicode MS"/>
            </a:endParaRPr>
          </a:p>
          <a:p>
            <a:pPr marL="253365">
              <a:lnSpc>
                <a:spcPct val="100000"/>
              </a:lnSpc>
              <a:spcBef>
                <a:spcPts val="565"/>
              </a:spcBef>
            </a:pPr>
            <a:r>
              <a:rPr sz="1000" b="0" i="1" spc="-210" dirty="0">
                <a:latin typeface="Verdana"/>
                <a:cs typeface="Verdana"/>
              </a:rPr>
              <a:t>© </a:t>
            </a:r>
            <a:r>
              <a:rPr sz="1000" b="0" i="1" spc="-65" dirty="0">
                <a:latin typeface="Verdana"/>
                <a:cs typeface="Verdana"/>
              </a:rPr>
              <a:t>LSTM </a:t>
            </a:r>
            <a:r>
              <a:rPr sz="1000" b="0" i="1" spc="-50" dirty="0">
                <a:latin typeface="Verdana"/>
                <a:cs typeface="Verdana"/>
              </a:rPr>
              <a:t>FEPOW </a:t>
            </a:r>
            <a:r>
              <a:rPr sz="1000" b="0" i="1" spc="-75" dirty="0">
                <a:latin typeface="Verdana"/>
                <a:cs typeface="Verdana"/>
              </a:rPr>
              <a:t>oral </a:t>
            </a:r>
            <a:r>
              <a:rPr sz="1000" b="0" i="1" spc="-80" dirty="0">
                <a:latin typeface="Verdana"/>
                <a:cs typeface="Verdana"/>
              </a:rPr>
              <a:t>history interview with</a:t>
            </a:r>
            <a:r>
              <a:rPr sz="1000" b="0" i="1" spc="-280" dirty="0">
                <a:latin typeface="Verdana"/>
                <a:cs typeface="Verdana"/>
              </a:rPr>
              <a:t> </a:t>
            </a:r>
            <a:r>
              <a:rPr sz="1000" b="0" i="1" spc="-75" dirty="0">
                <a:latin typeface="Verdana"/>
                <a:cs typeface="Verdana"/>
              </a:rPr>
              <a:t>Fergus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69500" y="1386944"/>
            <a:ext cx="3070225" cy="1982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u="heavy" spc="-3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FERGUS</a:t>
            </a:r>
            <a:r>
              <a:rPr sz="2000" i="1" u="heavy" spc="-55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i="1" u="heavy" spc="-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GORDON</a:t>
            </a:r>
            <a:r>
              <a:rPr sz="2000" i="1" u="heavy" spc="-55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i="1" u="heavy" spc="-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ANCKORN</a:t>
            </a:r>
            <a:endParaRPr sz="2000">
              <a:latin typeface="Courier New"/>
              <a:cs typeface="Courier New"/>
            </a:endParaRPr>
          </a:p>
          <a:p>
            <a:pPr marL="845819" marR="19685" indent="-720090">
              <a:lnSpc>
                <a:spcPts val="1440"/>
              </a:lnSpc>
              <a:spcBef>
                <a:spcPts val="2105"/>
              </a:spcBef>
              <a:tabLst>
                <a:tab pos="845819" algn="l"/>
              </a:tabLst>
            </a:pPr>
            <a:r>
              <a:rPr sz="1500" b="1" spc="-40" dirty="0">
                <a:solidFill>
                  <a:srgbClr val="231F20"/>
                </a:solidFill>
                <a:latin typeface="Lucida Sans"/>
                <a:cs typeface="Lucida Sans"/>
              </a:rPr>
              <a:t>Name:	</a:t>
            </a:r>
            <a:r>
              <a:rPr sz="1500" spc="-25" dirty="0">
                <a:solidFill>
                  <a:srgbClr val="231F20"/>
                </a:solidFill>
                <a:latin typeface="Arial Unicode MS"/>
                <a:cs typeface="Arial Unicode MS"/>
              </a:rPr>
              <a:t>Fergus </a:t>
            </a:r>
            <a:r>
              <a:rPr sz="1500" spc="-10" dirty="0">
                <a:solidFill>
                  <a:srgbClr val="231F20"/>
                </a:solidFill>
                <a:latin typeface="Arial Unicode MS"/>
                <a:cs typeface="Arial Unicode MS"/>
              </a:rPr>
              <a:t>Anckorn, </a:t>
            </a:r>
            <a:r>
              <a:rPr sz="1200" spc="-30" dirty="0">
                <a:solidFill>
                  <a:srgbClr val="231F20"/>
                </a:solidFill>
                <a:latin typeface="Arial Unicode MS"/>
                <a:cs typeface="Arial Unicode MS"/>
              </a:rPr>
              <a:t>Gunner,</a:t>
            </a:r>
            <a:r>
              <a:rPr sz="1200" spc="-18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200" spc="-90" dirty="0">
                <a:solidFill>
                  <a:srgbClr val="231F20"/>
                </a:solidFill>
                <a:latin typeface="Arial Unicode MS"/>
                <a:cs typeface="Arial Unicode MS"/>
              </a:rPr>
              <a:t>135  </a:t>
            </a:r>
            <a:r>
              <a:rPr sz="1200" spc="-10" dirty="0">
                <a:solidFill>
                  <a:srgbClr val="231F20"/>
                </a:solidFill>
                <a:latin typeface="Arial Unicode MS"/>
                <a:cs typeface="Arial Unicode MS"/>
              </a:rPr>
              <a:t>Field </a:t>
            </a:r>
            <a:r>
              <a:rPr sz="1200" spc="-15" dirty="0">
                <a:solidFill>
                  <a:srgbClr val="231F20"/>
                </a:solidFill>
                <a:latin typeface="Arial Unicode MS"/>
                <a:cs typeface="Arial Unicode MS"/>
              </a:rPr>
              <a:t>Regiment, </a:t>
            </a:r>
            <a:r>
              <a:rPr sz="1200" spc="-35" dirty="0">
                <a:solidFill>
                  <a:srgbClr val="231F20"/>
                </a:solidFill>
                <a:latin typeface="Arial Unicode MS"/>
                <a:cs typeface="Arial Unicode MS"/>
              </a:rPr>
              <a:t>Royal</a:t>
            </a:r>
            <a:r>
              <a:rPr sz="1200" spc="-8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200" spc="15" dirty="0">
                <a:solidFill>
                  <a:srgbClr val="231F20"/>
                </a:solidFill>
                <a:latin typeface="Arial Unicode MS"/>
                <a:cs typeface="Arial Unicode MS"/>
              </a:rPr>
              <a:t>Artillery</a:t>
            </a:r>
            <a:endParaRPr sz="120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50">
              <a:latin typeface="Arial Unicode MS"/>
              <a:cs typeface="Arial Unicode MS"/>
            </a:endParaRPr>
          </a:p>
          <a:p>
            <a:pPr marL="125730">
              <a:lnSpc>
                <a:spcPct val="100000"/>
              </a:lnSpc>
              <a:tabLst>
                <a:tab pos="845819" algn="l"/>
              </a:tabLst>
            </a:pPr>
            <a:r>
              <a:rPr sz="1500" b="1" spc="-30" dirty="0">
                <a:solidFill>
                  <a:srgbClr val="231F20"/>
                </a:solidFill>
                <a:latin typeface="Lucida Sans"/>
                <a:cs typeface="Lucida Sans"/>
              </a:rPr>
              <a:t>Age:	</a:t>
            </a:r>
            <a:r>
              <a:rPr sz="1500" spc="-35" dirty="0">
                <a:solidFill>
                  <a:srgbClr val="231F20"/>
                </a:solidFill>
                <a:latin typeface="Arial Unicode MS"/>
                <a:cs typeface="Arial Unicode MS"/>
              </a:rPr>
              <a:t>23 </a:t>
            </a:r>
            <a:r>
              <a:rPr sz="1500" spc="5" dirty="0">
                <a:solidFill>
                  <a:srgbClr val="231F20"/>
                </a:solidFill>
                <a:latin typeface="Arial Unicode MS"/>
                <a:cs typeface="Arial Unicode MS"/>
              </a:rPr>
              <a:t>when</a:t>
            </a:r>
            <a:r>
              <a:rPr sz="1500" spc="-5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500" dirty="0">
                <a:solidFill>
                  <a:srgbClr val="231F20"/>
                </a:solidFill>
                <a:latin typeface="Arial Unicode MS"/>
                <a:cs typeface="Arial Unicode MS"/>
              </a:rPr>
              <a:t>captured</a:t>
            </a:r>
            <a:endParaRPr sz="150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50">
              <a:latin typeface="Arial Unicode MS"/>
              <a:cs typeface="Arial Unicode MS"/>
            </a:endParaRPr>
          </a:p>
          <a:p>
            <a:pPr marL="125730">
              <a:lnSpc>
                <a:spcPct val="100000"/>
              </a:lnSpc>
              <a:tabLst>
                <a:tab pos="845819" algn="l"/>
              </a:tabLst>
            </a:pPr>
            <a:r>
              <a:rPr sz="1500" b="1" spc="-55" dirty="0">
                <a:solidFill>
                  <a:srgbClr val="231F20"/>
                </a:solidFill>
                <a:latin typeface="Lucida Sans"/>
                <a:cs typeface="Lucida Sans"/>
              </a:rPr>
              <a:t>From:	</a:t>
            </a:r>
            <a:r>
              <a:rPr sz="1500" spc="-30" dirty="0">
                <a:solidFill>
                  <a:srgbClr val="231F20"/>
                </a:solidFill>
                <a:latin typeface="Arial Unicode MS"/>
                <a:cs typeface="Arial Unicode MS"/>
              </a:rPr>
              <a:t>Sevenoaks</a:t>
            </a:r>
            <a:r>
              <a:rPr sz="1500" spc="-4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500" spc="-5" dirty="0">
                <a:solidFill>
                  <a:srgbClr val="231F20"/>
                </a:solidFill>
                <a:latin typeface="Arial Unicode MS"/>
                <a:cs typeface="Arial Unicode MS"/>
              </a:rPr>
              <a:t>Kent</a:t>
            </a:r>
            <a:endParaRPr sz="1500">
              <a:latin typeface="Arial Unicode MS"/>
              <a:cs typeface="Arial Unicode MS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83602" y="6039269"/>
            <a:ext cx="2826385" cy="3830320"/>
            <a:chOff x="683602" y="6039269"/>
            <a:chExt cx="2826385" cy="3830320"/>
          </a:xfrm>
        </p:grpSpPr>
        <p:sp>
          <p:nvSpPr>
            <p:cNvPr id="17" name="object 17"/>
            <p:cNvSpPr/>
            <p:nvPr/>
          </p:nvSpPr>
          <p:spPr>
            <a:xfrm>
              <a:off x="683602" y="6039269"/>
              <a:ext cx="2826004" cy="201668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15154" y="8909141"/>
              <a:ext cx="2788285" cy="960755"/>
            </a:xfrm>
            <a:custGeom>
              <a:avLst/>
              <a:gdLst/>
              <a:ahLst/>
              <a:cxnLst/>
              <a:rect l="l" t="t" r="r" b="b"/>
              <a:pathLst>
                <a:path w="2788285" h="960754">
                  <a:moveTo>
                    <a:pt x="2620098" y="0"/>
                  </a:moveTo>
                  <a:lnTo>
                    <a:pt x="167995" y="0"/>
                  </a:lnTo>
                  <a:lnTo>
                    <a:pt x="123334" y="6000"/>
                  </a:lnTo>
                  <a:lnTo>
                    <a:pt x="83202" y="22935"/>
                  </a:lnTo>
                  <a:lnTo>
                    <a:pt x="49202" y="49204"/>
                  </a:lnTo>
                  <a:lnTo>
                    <a:pt x="22935" y="83206"/>
                  </a:lnTo>
                  <a:lnTo>
                    <a:pt x="6000" y="123341"/>
                  </a:lnTo>
                  <a:lnTo>
                    <a:pt x="0" y="168008"/>
                  </a:lnTo>
                  <a:lnTo>
                    <a:pt x="0" y="792238"/>
                  </a:lnTo>
                  <a:lnTo>
                    <a:pt x="6000" y="836904"/>
                  </a:lnTo>
                  <a:lnTo>
                    <a:pt x="22935" y="877037"/>
                  </a:lnTo>
                  <a:lnTo>
                    <a:pt x="49202" y="911036"/>
                  </a:lnTo>
                  <a:lnTo>
                    <a:pt x="83202" y="937301"/>
                  </a:lnTo>
                  <a:lnTo>
                    <a:pt x="123334" y="954234"/>
                  </a:lnTo>
                  <a:lnTo>
                    <a:pt x="167995" y="960234"/>
                  </a:lnTo>
                  <a:lnTo>
                    <a:pt x="2620098" y="960234"/>
                  </a:lnTo>
                  <a:lnTo>
                    <a:pt x="2664760" y="954234"/>
                  </a:lnTo>
                  <a:lnTo>
                    <a:pt x="2704891" y="937301"/>
                  </a:lnTo>
                  <a:lnTo>
                    <a:pt x="2738891" y="911036"/>
                  </a:lnTo>
                  <a:lnTo>
                    <a:pt x="2765159" y="877037"/>
                  </a:lnTo>
                  <a:lnTo>
                    <a:pt x="2782093" y="836904"/>
                  </a:lnTo>
                  <a:lnTo>
                    <a:pt x="2788094" y="792238"/>
                  </a:lnTo>
                  <a:lnTo>
                    <a:pt x="2788094" y="168008"/>
                  </a:lnTo>
                  <a:lnTo>
                    <a:pt x="2782093" y="123341"/>
                  </a:lnTo>
                  <a:lnTo>
                    <a:pt x="2765159" y="83206"/>
                  </a:lnTo>
                  <a:lnTo>
                    <a:pt x="2738891" y="49204"/>
                  </a:lnTo>
                  <a:lnTo>
                    <a:pt x="2704891" y="22935"/>
                  </a:lnTo>
                  <a:lnTo>
                    <a:pt x="2664760" y="6000"/>
                  </a:lnTo>
                  <a:lnTo>
                    <a:pt x="2620098" y="0"/>
                  </a:lnTo>
                  <a:close/>
                </a:path>
              </a:pathLst>
            </a:custGeom>
            <a:solidFill>
              <a:srgbClr val="48C3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696099" y="8147245"/>
            <a:ext cx="27565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i="1" spc="-70" dirty="0">
                <a:solidFill>
                  <a:srgbClr val="231F20"/>
                </a:solidFill>
                <a:latin typeface="Verdana"/>
                <a:cs typeface="Verdana"/>
              </a:rPr>
              <a:t>Explaining </a:t>
            </a:r>
            <a:r>
              <a:rPr sz="1000" i="1" spc="-90" dirty="0">
                <a:solidFill>
                  <a:srgbClr val="231F20"/>
                </a:solidFill>
                <a:latin typeface="Verdana"/>
                <a:cs typeface="Verdana"/>
              </a:rPr>
              <a:t>the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shorthand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crossings </a:t>
            </a:r>
            <a:r>
              <a:rPr sz="1000" i="1" spc="-95" dirty="0">
                <a:solidFill>
                  <a:srgbClr val="231F20"/>
                </a:solidFill>
                <a:latin typeface="Verdana"/>
                <a:cs typeface="Verdana"/>
              </a:rPr>
              <a:t>out, by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Fergus 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Anckorn, </a:t>
            </a: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©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courtesy </a:t>
            </a:r>
            <a:r>
              <a:rPr sz="1000" i="1" spc="-120" dirty="0">
                <a:solidFill>
                  <a:srgbClr val="231F20"/>
                </a:solidFill>
                <a:latin typeface="Verdana"/>
                <a:cs typeface="Verdana"/>
              </a:rPr>
              <a:t>F.</a:t>
            </a:r>
            <a:r>
              <a:rPr sz="1000" i="1" spc="-18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Anckorn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20481" y="9006651"/>
            <a:ext cx="21767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600" spc="-35" dirty="0">
                <a:solidFill>
                  <a:srgbClr val="FFFFFF"/>
                </a:solidFill>
                <a:latin typeface="Arial Unicode MS"/>
                <a:cs typeface="Arial Unicode MS"/>
              </a:rPr>
              <a:t>Can </a:t>
            </a:r>
            <a:r>
              <a:rPr sz="1600" spc="-15" dirty="0">
                <a:solidFill>
                  <a:srgbClr val="FFFFFF"/>
                </a:solidFill>
                <a:latin typeface="Arial Unicode MS"/>
                <a:cs typeface="Arial Unicode MS"/>
              </a:rPr>
              <a:t>you </a:t>
            </a:r>
            <a:r>
              <a:rPr sz="1600" spc="5" dirty="0">
                <a:solidFill>
                  <a:srgbClr val="FFFFFF"/>
                </a:solidFill>
                <a:latin typeface="Arial Unicode MS"/>
                <a:cs typeface="Arial Unicode MS"/>
              </a:rPr>
              <a:t>spot </a:t>
            </a:r>
            <a:r>
              <a:rPr sz="1600" spc="-30" dirty="0">
                <a:solidFill>
                  <a:srgbClr val="FFFFFF"/>
                </a:solidFill>
                <a:latin typeface="Arial Unicode MS"/>
                <a:cs typeface="Arial Unicode MS"/>
              </a:rPr>
              <a:t>Fergus </a:t>
            </a:r>
            <a:r>
              <a:rPr sz="1600" dirty="0">
                <a:solidFill>
                  <a:srgbClr val="FFFFFF"/>
                </a:solidFill>
                <a:latin typeface="Arial Unicode MS"/>
                <a:cs typeface="Arial Unicode MS"/>
              </a:rPr>
              <a:t>on  </a:t>
            </a:r>
            <a:r>
              <a:rPr sz="1600" spc="5" dirty="0">
                <a:solidFill>
                  <a:srgbClr val="FFFFFF"/>
                </a:solidFill>
                <a:latin typeface="Arial Unicode MS"/>
                <a:cs typeface="Arial Unicode MS"/>
              </a:rPr>
              <a:t>the </a:t>
            </a:r>
            <a:r>
              <a:rPr sz="1600" spc="-5" dirty="0">
                <a:solidFill>
                  <a:srgbClr val="FFFFFF"/>
                </a:solidFill>
                <a:latin typeface="Arial Unicode MS"/>
                <a:cs typeface="Arial Unicode MS"/>
              </a:rPr>
              <a:t>Chungkai theatre  programme </a:t>
            </a:r>
            <a:r>
              <a:rPr sz="1600" dirty="0">
                <a:solidFill>
                  <a:srgbClr val="FFFFFF"/>
                </a:solidFill>
                <a:latin typeface="Arial Unicode MS"/>
                <a:cs typeface="Arial Unicode MS"/>
              </a:rPr>
              <a:t>on </a:t>
            </a:r>
            <a:r>
              <a:rPr sz="1600" spc="-15" dirty="0">
                <a:solidFill>
                  <a:srgbClr val="FFFFFF"/>
                </a:solidFill>
                <a:latin typeface="Arial Unicode MS"/>
                <a:cs typeface="Arial Unicode MS"/>
              </a:rPr>
              <a:t>page</a:t>
            </a:r>
            <a:r>
              <a:rPr sz="1600" spc="-155" dirty="0">
                <a:solidFill>
                  <a:srgbClr val="FFFFFF"/>
                </a:solidFill>
                <a:latin typeface="Arial Unicode MS"/>
                <a:cs typeface="Arial Unicode MS"/>
              </a:rPr>
              <a:t> </a:t>
            </a:r>
            <a:r>
              <a:rPr sz="1600" spc="-145" dirty="0">
                <a:solidFill>
                  <a:srgbClr val="FFFFFF"/>
                </a:solidFill>
                <a:latin typeface="Arial Unicode MS"/>
                <a:cs typeface="Arial Unicode MS"/>
              </a:rPr>
              <a:t>13?</a:t>
            </a:r>
            <a:endParaRPr sz="1600">
              <a:latin typeface="Arial Unicode MS"/>
              <a:cs typeface="Arial Unicode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55599"/>
            <a:ext cx="4950460" cy="835660"/>
          </a:xfrm>
          <a:custGeom>
            <a:avLst/>
            <a:gdLst/>
            <a:ahLst/>
            <a:cxnLst/>
            <a:rect l="l" t="t" r="r" b="b"/>
            <a:pathLst>
              <a:path w="4950460" h="835660">
                <a:moveTo>
                  <a:pt x="4950003" y="381000"/>
                </a:moveTo>
                <a:lnTo>
                  <a:pt x="2266505" y="381000"/>
                </a:lnTo>
                <a:lnTo>
                  <a:pt x="2266505" y="0"/>
                </a:lnTo>
                <a:lnTo>
                  <a:pt x="0" y="0"/>
                </a:lnTo>
                <a:lnTo>
                  <a:pt x="0" y="381000"/>
                </a:lnTo>
                <a:lnTo>
                  <a:pt x="0" y="506399"/>
                </a:lnTo>
                <a:lnTo>
                  <a:pt x="0" y="835202"/>
                </a:lnTo>
                <a:lnTo>
                  <a:pt x="4950003" y="835202"/>
                </a:lnTo>
                <a:lnTo>
                  <a:pt x="4950003" y="381000"/>
                </a:lnTo>
                <a:close/>
              </a:path>
            </a:pathLst>
          </a:custGeom>
          <a:solidFill>
            <a:srgbClr val="6947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254" dirty="0"/>
              <a:t>W</a:t>
            </a:r>
            <a:r>
              <a:rPr spc="254" dirty="0"/>
              <a:t>orksheet</a:t>
            </a:r>
            <a:r>
              <a:rPr spc="65" dirty="0"/>
              <a:t> </a:t>
            </a:r>
            <a:r>
              <a:rPr sz="2500" spc="-20" dirty="0"/>
              <a:t>6</a:t>
            </a:r>
            <a:endParaRPr sz="2500"/>
          </a:p>
        </p:txBody>
      </p:sp>
      <p:sp>
        <p:nvSpPr>
          <p:cNvPr id="4" name="object 4"/>
          <p:cNvSpPr txBox="1"/>
          <p:nvPr/>
        </p:nvSpPr>
        <p:spPr>
          <a:xfrm>
            <a:off x="240099" y="647160"/>
            <a:ext cx="328549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1600" i="1" spc="254" dirty="0">
                <a:solidFill>
                  <a:srgbClr val="FFFFFF"/>
                </a:solidFill>
                <a:latin typeface="Verdana"/>
                <a:cs typeface="Verdana"/>
              </a:rPr>
              <a:t>Role </a:t>
            </a:r>
            <a:r>
              <a:rPr lang="en-GB" sz="1600" i="1" spc="-50" dirty="0">
                <a:solidFill>
                  <a:srgbClr val="FFFFFF"/>
                </a:solidFill>
                <a:latin typeface="Verdana"/>
                <a:cs typeface="Verdana"/>
              </a:rPr>
              <a:t>Play:</a:t>
            </a:r>
            <a:r>
              <a:rPr lang="en-GB" sz="1600" i="1" spc="-5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65" dirty="0">
                <a:solidFill>
                  <a:srgbClr val="FFFFFF"/>
                </a:solidFill>
                <a:latin typeface="Verdana"/>
                <a:cs typeface="Verdana"/>
              </a:rPr>
              <a:t>Derek </a:t>
            </a:r>
            <a:r>
              <a:rPr lang="en-GB" sz="1600" i="1" spc="80" dirty="0">
                <a:solidFill>
                  <a:srgbClr val="FFFFFF"/>
                </a:solidFill>
                <a:latin typeface="Verdana"/>
                <a:cs typeface="Verdana"/>
              </a:rPr>
              <a:t>Fogarty</a:t>
            </a:r>
            <a:endParaRPr lang="en-GB" sz="1600" dirty="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88400" y="1236605"/>
            <a:ext cx="7007225" cy="8649335"/>
            <a:chOff x="288400" y="1236605"/>
            <a:chExt cx="7007225" cy="8649335"/>
          </a:xfrm>
        </p:grpSpPr>
        <p:sp>
          <p:nvSpPr>
            <p:cNvPr id="6" name="object 6"/>
            <p:cNvSpPr/>
            <p:nvPr/>
          </p:nvSpPr>
          <p:spPr>
            <a:xfrm>
              <a:off x="294754" y="1242961"/>
              <a:ext cx="6971030" cy="8636635"/>
            </a:xfrm>
            <a:custGeom>
              <a:avLst/>
              <a:gdLst/>
              <a:ahLst/>
              <a:cxnLst/>
              <a:rect l="l" t="t" r="r" b="b"/>
              <a:pathLst>
                <a:path w="6971030" h="8636635">
                  <a:moveTo>
                    <a:pt x="6970496" y="0"/>
                  </a:moveTo>
                  <a:lnTo>
                    <a:pt x="0" y="0"/>
                  </a:lnTo>
                  <a:lnTo>
                    <a:pt x="0" y="8636292"/>
                  </a:lnTo>
                  <a:lnTo>
                    <a:pt x="6970496" y="8636292"/>
                  </a:lnTo>
                  <a:lnTo>
                    <a:pt x="6970496" y="0"/>
                  </a:lnTo>
                  <a:close/>
                </a:path>
              </a:pathLst>
            </a:custGeom>
            <a:solidFill>
              <a:srgbClr val="DB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94750" y="1287405"/>
              <a:ext cx="0" cy="8560435"/>
            </a:xfrm>
            <a:custGeom>
              <a:avLst/>
              <a:gdLst/>
              <a:ahLst/>
              <a:cxnLst/>
              <a:rect l="l" t="t" r="r" b="b"/>
              <a:pathLst>
                <a:path h="8560435">
                  <a:moveTo>
                    <a:pt x="0" y="0"/>
                  </a:moveTo>
                  <a:lnTo>
                    <a:pt x="0" y="8560092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9101" y="9879252"/>
              <a:ext cx="6894830" cy="0"/>
            </a:xfrm>
            <a:custGeom>
              <a:avLst/>
              <a:gdLst/>
              <a:ahLst/>
              <a:cxnLst/>
              <a:rect l="l" t="t" r="r" b="b"/>
              <a:pathLst>
                <a:path w="6894830">
                  <a:moveTo>
                    <a:pt x="0" y="0"/>
                  </a:moveTo>
                  <a:lnTo>
                    <a:pt x="6894461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265249" y="1274710"/>
              <a:ext cx="0" cy="8560435"/>
            </a:xfrm>
            <a:custGeom>
              <a:avLst/>
              <a:gdLst/>
              <a:ahLst/>
              <a:cxnLst/>
              <a:rect l="l" t="t" r="r" b="b"/>
              <a:pathLst>
                <a:path h="8560435">
                  <a:moveTo>
                    <a:pt x="0" y="856009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26436" y="1242955"/>
              <a:ext cx="6894830" cy="0"/>
            </a:xfrm>
            <a:custGeom>
              <a:avLst/>
              <a:gdLst/>
              <a:ahLst/>
              <a:cxnLst/>
              <a:rect l="l" t="t" r="r" b="b"/>
              <a:pathLst>
                <a:path w="6894830">
                  <a:moveTo>
                    <a:pt x="689446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4750" y="1242960"/>
              <a:ext cx="6971030" cy="8636635"/>
            </a:xfrm>
            <a:custGeom>
              <a:avLst/>
              <a:gdLst/>
              <a:ahLst/>
              <a:cxnLst/>
              <a:rect l="l" t="t" r="r" b="b"/>
              <a:pathLst>
                <a:path w="6971030" h="8636635">
                  <a:moveTo>
                    <a:pt x="0" y="8617242"/>
                  </a:moveTo>
                  <a:lnTo>
                    <a:pt x="0" y="8636292"/>
                  </a:lnTo>
                  <a:lnTo>
                    <a:pt x="19011" y="8636292"/>
                  </a:lnTo>
                </a:path>
                <a:path w="6971030" h="8636635">
                  <a:moveTo>
                    <a:pt x="6951484" y="8636292"/>
                  </a:moveTo>
                  <a:lnTo>
                    <a:pt x="6970496" y="8636292"/>
                  </a:lnTo>
                  <a:lnTo>
                    <a:pt x="6970496" y="8617242"/>
                  </a:lnTo>
                </a:path>
                <a:path w="6971030" h="8636635">
                  <a:moveTo>
                    <a:pt x="6970496" y="19050"/>
                  </a:moveTo>
                  <a:lnTo>
                    <a:pt x="6970496" y="0"/>
                  </a:lnTo>
                  <a:lnTo>
                    <a:pt x="6951484" y="0"/>
                  </a:lnTo>
                </a:path>
                <a:path w="6971030" h="8636635">
                  <a:moveTo>
                    <a:pt x="19011" y="0"/>
                  </a:moveTo>
                  <a:lnTo>
                    <a:pt x="0" y="0"/>
                  </a:lnTo>
                  <a:lnTo>
                    <a:pt x="0" y="1905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14655" y="7330643"/>
              <a:ext cx="6880859" cy="2441575"/>
            </a:xfrm>
            <a:custGeom>
              <a:avLst/>
              <a:gdLst/>
              <a:ahLst/>
              <a:cxnLst/>
              <a:rect l="l" t="t" r="r" b="b"/>
              <a:pathLst>
                <a:path w="6880859" h="2441575">
                  <a:moveTo>
                    <a:pt x="6880859" y="0"/>
                  </a:moveTo>
                  <a:lnTo>
                    <a:pt x="0" y="0"/>
                  </a:lnTo>
                  <a:lnTo>
                    <a:pt x="0" y="2441448"/>
                  </a:lnTo>
                  <a:lnTo>
                    <a:pt x="6880859" y="2441448"/>
                  </a:lnTo>
                  <a:lnTo>
                    <a:pt x="6880859" y="0"/>
                  </a:lnTo>
                  <a:close/>
                </a:path>
              </a:pathLst>
            </a:custGeom>
            <a:solidFill>
              <a:srgbClr val="231F20">
                <a:alpha val="1424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01949" y="7317945"/>
              <a:ext cx="6730365" cy="2291715"/>
            </a:xfrm>
            <a:custGeom>
              <a:avLst/>
              <a:gdLst/>
              <a:ahLst/>
              <a:cxnLst/>
              <a:rect l="l" t="t" r="r" b="b"/>
              <a:pathLst>
                <a:path w="6730365" h="2291715">
                  <a:moveTo>
                    <a:pt x="6577698" y="0"/>
                  </a:moveTo>
                  <a:lnTo>
                    <a:pt x="152400" y="0"/>
                  </a:lnTo>
                  <a:lnTo>
                    <a:pt x="104231" y="7769"/>
                  </a:lnTo>
                  <a:lnTo>
                    <a:pt x="62396" y="29405"/>
                  </a:lnTo>
                  <a:lnTo>
                    <a:pt x="29405" y="62396"/>
                  </a:lnTo>
                  <a:lnTo>
                    <a:pt x="7769" y="104231"/>
                  </a:lnTo>
                  <a:lnTo>
                    <a:pt x="0" y="152400"/>
                  </a:lnTo>
                  <a:lnTo>
                    <a:pt x="0" y="2138908"/>
                  </a:lnTo>
                  <a:lnTo>
                    <a:pt x="7769" y="2187076"/>
                  </a:lnTo>
                  <a:lnTo>
                    <a:pt x="29405" y="2228911"/>
                  </a:lnTo>
                  <a:lnTo>
                    <a:pt x="62396" y="2261902"/>
                  </a:lnTo>
                  <a:lnTo>
                    <a:pt x="104231" y="2283538"/>
                  </a:lnTo>
                  <a:lnTo>
                    <a:pt x="152400" y="2291308"/>
                  </a:lnTo>
                  <a:lnTo>
                    <a:pt x="6577698" y="2291308"/>
                  </a:lnTo>
                  <a:lnTo>
                    <a:pt x="6625871" y="2283538"/>
                  </a:lnTo>
                  <a:lnTo>
                    <a:pt x="6667706" y="2261902"/>
                  </a:lnTo>
                  <a:lnTo>
                    <a:pt x="6700696" y="2228911"/>
                  </a:lnTo>
                  <a:lnTo>
                    <a:pt x="6722329" y="2187076"/>
                  </a:lnTo>
                  <a:lnTo>
                    <a:pt x="6730098" y="2138908"/>
                  </a:lnTo>
                  <a:lnTo>
                    <a:pt x="6730098" y="152400"/>
                  </a:lnTo>
                  <a:lnTo>
                    <a:pt x="6722329" y="104231"/>
                  </a:lnTo>
                  <a:lnTo>
                    <a:pt x="6700696" y="62396"/>
                  </a:lnTo>
                  <a:lnTo>
                    <a:pt x="6667706" y="29405"/>
                  </a:lnTo>
                  <a:lnTo>
                    <a:pt x="6625871" y="7769"/>
                  </a:lnTo>
                  <a:lnTo>
                    <a:pt x="6577698" y="0"/>
                  </a:lnTo>
                  <a:close/>
                </a:path>
              </a:pathLst>
            </a:custGeom>
            <a:solidFill>
              <a:srgbClr val="C46A3A">
                <a:alpha val="18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01949" y="7317945"/>
              <a:ext cx="6730365" cy="2291715"/>
            </a:xfrm>
            <a:custGeom>
              <a:avLst/>
              <a:gdLst/>
              <a:ahLst/>
              <a:cxnLst/>
              <a:rect l="l" t="t" r="r" b="b"/>
              <a:pathLst>
                <a:path w="6730365" h="2291715">
                  <a:moveTo>
                    <a:pt x="152400" y="0"/>
                  </a:moveTo>
                  <a:lnTo>
                    <a:pt x="104231" y="7769"/>
                  </a:lnTo>
                  <a:lnTo>
                    <a:pt x="62396" y="29405"/>
                  </a:lnTo>
                  <a:lnTo>
                    <a:pt x="29405" y="62396"/>
                  </a:lnTo>
                  <a:lnTo>
                    <a:pt x="7769" y="104231"/>
                  </a:lnTo>
                  <a:lnTo>
                    <a:pt x="0" y="152400"/>
                  </a:lnTo>
                  <a:lnTo>
                    <a:pt x="0" y="2138908"/>
                  </a:lnTo>
                  <a:lnTo>
                    <a:pt x="7769" y="2187076"/>
                  </a:lnTo>
                  <a:lnTo>
                    <a:pt x="29405" y="2228911"/>
                  </a:lnTo>
                  <a:lnTo>
                    <a:pt x="62396" y="2261902"/>
                  </a:lnTo>
                  <a:lnTo>
                    <a:pt x="104231" y="2283538"/>
                  </a:lnTo>
                  <a:lnTo>
                    <a:pt x="152400" y="2291308"/>
                  </a:lnTo>
                  <a:lnTo>
                    <a:pt x="6577698" y="2291308"/>
                  </a:lnTo>
                  <a:lnTo>
                    <a:pt x="6625871" y="2283538"/>
                  </a:lnTo>
                  <a:lnTo>
                    <a:pt x="6667706" y="2261902"/>
                  </a:lnTo>
                  <a:lnTo>
                    <a:pt x="6700696" y="2228911"/>
                  </a:lnTo>
                  <a:lnTo>
                    <a:pt x="6722329" y="2187076"/>
                  </a:lnTo>
                  <a:lnTo>
                    <a:pt x="6730098" y="2138908"/>
                  </a:lnTo>
                  <a:lnTo>
                    <a:pt x="6730098" y="152400"/>
                  </a:lnTo>
                  <a:lnTo>
                    <a:pt x="6722329" y="104231"/>
                  </a:lnTo>
                  <a:lnTo>
                    <a:pt x="6700696" y="62396"/>
                  </a:lnTo>
                  <a:lnTo>
                    <a:pt x="6667706" y="29405"/>
                  </a:lnTo>
                  <a:lnTo>
                    <a:pt x="6625871" y="7769"/>
                  </a:lnTo>
                  <a:lnTo>
                    <a:pt x="6577698" y="0"/>
                  </a:lnTo>
                  <a:lnTo>
                    <a:pt x="152400" y="0"/>
                  </a:lnTo>
                  <a:close/>
                </a:path>
              </a:pathLst>
            </a:custGeom>
            <a:ln w="12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14655" y="7330643"/>
            <a:ext cx="6880859" cy="2441575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13664" algn="just">
              <a:lnSpc>
                <a:spcPct val="100000"/>
              </a:lnSpc>
              <a:spcBef>
                <a:spcPts val="735"/>
              </a:spcBef>
            </a:pPr>
            <a:r>
              <a:rPr sz="1900" u="sng" spc="-3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Arial Unicode MS"/>
                <a:cs typeface="Arial Unicode MS"/>
              </a:rPr>
              <a:t>Derek, </a:t>
            </a:r>
            <a:r>
              <a:rPr sz="19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Arial Unicode MS"/>
                <a:cs typeface="Arial Unicode MS"/>
              </a:rPr>
              <a:t>on </a:t>
            </a:r>
            <a:r>
              <a:rPr sz="1900" u="sng" spc="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Arial Unicode MS"/>
                <a:cs typeface="Arial Unicode MS"/>
              </a:rPr>
              <a:t>bonding </a:t>
            </a:r>
            <a:r>
              <a:rPr sz="1900" u="sng" spc="4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Arial Unicode MS"/>
                <a:cs typeface="Arial Unicode MS"/>
              </a:rPr>
              <a:t>with </a:t>
            </a:r>
            <a:r>
              <a:rPr sz="1900" u="sng" spc="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Arial Unicode MS"/>
                <a:cs typeface="Arial Unicode MS"/>
              </a:rPr>
              <a:t>other</a:t>
            </a:r>
            <a:r>
              <a:rPr sz="1900" u="sng" spc="-28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Arial Unicode MS"/>
                <a:cs typeface="Arial Unicode MS"/>
              </a:rPr>
              <a:t> </a:t>
            </a:r>
            <a:r>
              <a:rPr sz="1900" u="sng" spc="-1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Arial Unicode MS"/>
                <a:cs typeface="Arial Unicode MS"/>
              </a:rPr>
              <a:t>prisoners:</a:t>
            </a:r>
            <a:endParaRPr sz="1900">
              <a:latin typeface="Arial Unicode MS"/>
              <a:cs typeface="Arial Unicode MS"/>
            </a:endParaRPr>
          </a:p>
          <a:p>
            <a:pPr marL="113664" marR="285115" algn="just">
              <a:lnSpc>
                <a:spcPct val="101099"/>
              </a:lnSpc>
              <a:spcBef>
                <a:spcPts val="800"/>
              </a:spcBef>
            </a:pPr>
            <a:r>
              <a:rPr sz="1300" i="1" spc="-145" dirty="0">
                <a:solidFill>
                  <a:srgbClr val="231F20"/>
                </a:solidFill>
                <a:latin typeface="Verdana"/>
                <a:cs typeface="Verdana"/>
              </a:rPr>
              <a:t>“If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 </a:t>
            </a:r>
            <a:r>
              <a:rPr sz="1300" i="1" spc="-130" dirty="0">
                <a:solidFill>
                  <a:srgbClr val="231F20"/>
                </a:solidFill>
                <a:latin typeface="Verdana"/>
                <a:cs typeface="Verdana"/>
              </a:rPr>
              <a:t>have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marched </a:t>
            </a:r>
            <a:r>
              <a:rPr sz="1300" i="1" spc="-135" dirty="0">
                <a:solidFill>
                  <a:srgbClr val="231F20"/>
                </a:solidFill>
                <a:latin typeface="Verdana"/>
                <a:cs typeface="Verdana"/>
              </a:rPr>
              <a:t>30 </a:t>
            </a:r>
            <a:r>
              <a:rPr sz="1300" i="1" spc="-105" dirty="0">
                <a:solidFill>
                  <a:srgbClr val="231F20"/>
                </a:solidFill>
                <a:latin typeface="Verdana"/>
                <a:cs typeface="Verdana"/>
              </a:rPr>
              <a:t>or </a:t>
            </a:r>
            <a:r>
              <a:rPr sz="1300" i="1" spc="-125" dirty="0">
                <a:solidFill>
                  <a:srgbClr val="231F20"/>
                </a:solidFill>
                <a:latin typeface="Verdana"/>
                <a:cs typeface="Verdana"/>
              </a:rPr>
              <a:t>40 </a:t>
            </a:r>
            <a:r>
              <a:rPr sz="1300" i="1" spc="-105" dirty="0">
                <a:solidFill>
                  <a:srgbClr val="231F20"/>
                </a:solidFill>
                <a:latin typeface="Verdana"/>
                <a:cs typeface="Verdana"/>
              </a:rPr>
              <a:t>miles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with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somebody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and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 </a:t>
            </a:r>
            <a:r>
              <a:rPr sz="1300" i="1" spc="-130" dirty="0">
                <a:solidFill>
                  <a:srgbClr val="231F20"/>
                </a:solidFill>
                <a:latin typeface="Verdana"/>
                <a:cs typeface="Verdana"/>
              </a:rPr>
              <a:t>have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been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through </a:t>
            </a:r>
            <a:r>
              <a:rPr sz="1300" i="1" spc="-105" dirty="0">
                <a:solidFill>
                  <a:srgbClr val="231F20"/>
                </a:solidFill>
                <a:latin typeface="Verdana"/>
                <a:cs typeface="Verdana"/>
              </a:rPr>
              <a:t>combat 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with </a:t>
            </a:r>
            <a:r>
              <a:rPr sz="1300" i="1" spc="-85" dirty="0">
                <a:solidFill>
                  <a:srgbClr val="231F20"/>
                </a:solidFill>
                <a:latin typeface="Verdana"/>
                <a:cs typeface="Verdana"/>
              </a:rPr>
              <a:t>people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 </a:t>
            </a:r>
            <a:r>
              <a:rPr sz="1300" i="1" spc="-130" dirty="0">
                <a:solidFill>
                  <a:srgbClr val="231F20"/>
                </a:solidFill>
                <a:latin typeface="Verdana"/>
                <a:cs typeface="Verdana"/>
              </a:rPr>
              <a:t>have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something </a:t>
            </a:r>
            <a:r>
              <a:rPr sz="1300" i="1" spc="-85" dirty="0">
                <a:solidFill>
                  <a:srgbClr val="231F20"/>
                </a:solidFill>
                <a:latin typeface="Verdana"/>
                <a:cs typeface="Verdana"/>
              </a:rPr>
              <a:t>which </a:t>
            </a:r>
            <a:r>
              <a:rPr sz="1300" i="1" spc="-70" dirty="0">
                <a:solidFill>
                  <a:srgbClr val="231F20"/>
                </a:solidFill>
                <a:latin typeface="Verdana"/>
                <a:cs typeface="Verdana"/>
              </a:rPr>
              <a:t>is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a </a:t>
            </a:r>
            <a:r>
              <a:rPr sz="1300" i="1" spc="-114" dirty="0">
                <a:solidFill>
                  <a:srgbClr val="231F20"/>
                </a:solidFill>
                <a:latin typeface="Verdana"/>
                <a:cs typeface="Verdana"/>
              </a:rPr>
              <a:t>bond.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You’ve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been a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prisoner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for </a:t>
            </a:r>
            <a:r>
              <a:rPr sz="1300" i="1" spc="-130" dirty="0">
                <a:solidFill>
                  <a:srgbClr val="231F20"/>
                </a:solidFill>
                <a:latin typeface="Verdana"/>
                <a:cs typeface="Verdana"/>
              </a:rPr>
              <a:t>months,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  </a:t>
            </a:r>
            <a:r>
              <a:rPr sz="1300" i="1" spc="-130" dirty="0">
                <a:solidFill>
                  <a:srgbClr val="231F20"/>
                </a:solidFill>
                <a:latin typeface="Verdana"/>
                <a:cs typeface="Verdana"/>
              </a:rPr>
              <a:t>have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been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through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troubles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together,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you’ve </a:t>
            </a:r>
            <a:r>
              <a:rPr sz="1300" i="1" spc="-105" dirty="0">
                <a:solidFill>
                  <a:srgbClr val="231F20"/>
                </a:solidFill>
                <a:latin typeface="Verdana"/>
                <a:cs typeface="Verdana"/>
              </a:rPr>
              <a:t>shared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your </a:t>
            </a:r>
            <a:r>
              <a:rPr sz="1300" i="1" spc="-114" dirty="0">
                <a:solidFill>
                  <a:srgbClr val="231F20"/>
                </a:solidFill>
                <a:latin typeface="Verdana"/>
                <a:cs typeface="Verdana"/>
              </a:rPr>
              <a:t>water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bottle </a:t>
            </a:r>
            <a:r>
              <a:rPr sz="1300" i="1" spc="-125" dirty="0">
                <a:solidFill>
                  <a:srgbClr val="231F20"/>
                </a:solidFill>
                <a:latin typeface="Verdana"/>
                <a:cs typeface="Verdana"/>
              </a:rPr>
              <a:t>together. </a:t>
            </a:r>
            <a:r>
              <a:rPr sz="1300" i="1" spc="-90" dirty="0">
                <a:solidFill>
                  <a:srgbClr val="231F20"/>
                </a:solidFill>
                <a:latin typeface="Verdana"/>
                <a:cs typeface="Verdana"/>
              </a:rPr>
              <a:t>A lot of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 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were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frightened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and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we were </a:t>
            </a:r>
            <a:r>
              <a:rPr sz="1300" i="1" spc="-70" dirty="0">
                <a:solidFill>
                  <a:srgbClr val="231F20"/>
                </a:solidFill>
                <a:latin typeface="Verdana"/>
                <a:cs typeface="Verdana"/>
              </a:rPr>
              <a:t>all </a:t>
            </a:r>
            <a:r>
              <a:rPr sz="1300" i="1" spc="-90" dirty="0">
                <a:solidFill>
                  <a:srgbClr val="231F20"/>
                </a:solidFill>
                <a:latin typeface="Verdana"/>
                <a:cs typeface="Verdana"/>
              </a:rPr>
              <a:t>scared </a:t>
            </a:r>
            <a:r>
              <a:rPr sz="1300" i="1" spc="-85" dirty="0">
                <a:solidFill>
                  <a:srgbClr val="231F20"/>
                </a:solidFill>
                <a:latin typeface="Verdana"/>
                <a:cs typeface="Verdana"/>
              </a:rPr>
              <a:t>in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a </a:t>
            </a:r>
            <a:r>
              <a:rPr sz="1300" i="1" spc="-90" dirty="0">
                <a:solidFill>
                  <a:srgbClr val="231F20"/>
                </a:solidFill>
                <a:latin typeface="Verdana"/>
                <a:cs typeface="Verdana"/>
              </a:rPr>
              <a:t>lot of </a:t>
            </a:r>
            <a:r>
              <a:rPr sz="1300" i="1" spc="-114" dirty="0">
                <a:solidFill>
                  <a:srgbClr val="231F20"/>
                </a:solidFill>
                <a:latin typeface="Verdana"/>
                <a:cs typeface="Verdana"/>
              </a:rPr>
              <a:t>ways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and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 </a:t>
            </a:r>
            <a:r>
              <a:rPr sz="1300" i="1" spc="-105" dirty="0">
                <a:solidFill>
                  <a:srgbClr val="231F20"/>
                </a:solidFill>
                <a:latin typeface="Verdana"/>
                <a:cs typeface="Verdana"/>
              </a:rPr>
              <a:t>talked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to </a:t>
            </a:r>
            <a:r>
              <a:rPr sz="1300" i="1" spc="-85" dirty="0">
                <a:solidFill>
                  <a:srgbClr val="231F20"/>
                </a:solidFill>
                <a:latin typeface="Verdana"/>
                <a:cs typeface="Verdana"/>
              </a:rPr>
              <a:t>people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and </a:t>
            </a:r>
            <a:r>
              <a:rPr sz="1300" i="1" spc="26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 </a:t>
            </a:r>
            <a:r>
              <a:rPr sz="1300" i="1" spc="-90" dirty="0">
                <a:solidFill>
                  <a:srgbClr val="231F20"/>
                </a:solidFill>
                <a:latin typeface="Verdana"/>
                <a:cs typeface="Verdana"/>
              </a:rPr>
              <a:t>bonded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like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two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brothers.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looked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after </a:t>
            </a:r>
            <a:r>
              <a:rPr sz="1300" i="1" spc="-135" dirty="0">
                <a:solidFill>
                  <a:srgbClr val="231F20"/>
                </a:solidFill>
                <a:latin typeface="Verdana"/>
                <a:cs typeface="Verdana"/>
              </a:rPr>
              <a:t>them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when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they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were </a:t>
            </a:r>
            <a:r>
              <a:rPr sz="1300" i="1" spc="-90" dirty="0">
                <a:solidFill>
                  <a:srgbClr val="231F20"/>
                </a:solidFill>
                <a:latin typeface="Verdana"/>
                <a:cs typeface="Verdana"/>
              </a:rPr>
              <a:t>sick, </a:t>
            </a:r>
            <a:r>
              <a:rPr sz="1300" i="1" spc="-70" dirty="0">
                <a:solidFill>
                  <a:srgbClr val="231F20"/>
                </a:solidFill>
                <a:latin typeface="Verdana"/>
                <a:cs typeface="Verdana"/>
              </a:rPr>
              <a:t>if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a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person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was  </a:t>
            </a:r>
            <a:r>
              <a:rPr sz="1300" i="1" spc="-80" dirty="0">
                <a:solidFill>
                  <a:srgbClr val="231F20"/>
                </a:solidFill>
                <a:latin typeface="Verdana"/>
                <a:cs typeface="Verdana"/>
              </a:rPr>
              <a:t>sick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14" dirty="0">
                <a:solidFill>
                  <a:srgbClr val="231F20"/>
                </a:solidFill>
                <a:latin typeface="Verdana"/>
                <a:cs typeface="Verdana"/>
              </a:rPr>
              <a:t>took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35" dirty="0">
                <a:solidFill>
                  <a:srgbClr val="231F20"/>
                </a:solidFill>
                <a:latin typeface="Verdana"/>
                <a:cs typeface="Verdana"/>
              </a:rPr>
              <a:t>them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14" dirty="0">
                <a:solidFill>
                  <a:srgbClr val="231F20"/>
                </a:solidFill>
                <a:latin typeface="Verdana"/>
                <a:cs typeface="Verdana"/>
              </a:rPr>
              <a:t>water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and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</a:t>
            </a:r>
            <a:r>
              <a:rPr sz="1300" i="1" spc="-1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70" dirty="0">
                <a:solidFill>
                  <a:srgbClr val="231F20"/>
                </a:solidFill>
                <a:latin typeface="Verdana"/>
                <a:cs typeface="Verdana"/>
              </a:rPr>
              <a:t>did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their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washing,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and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you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80" dirty="0">
                <a:solidFill>
                  <a:srgbClr val="231F20"/>
                </a:solidFill>
                <a:latin typeface="Verdana"/>
                <a:cs typeface="Verdana"/>
              </a:rPr>
              <a:t>can</a:t>
            </a:r>
            <a:r>
              <a:rPr sz="1300" i="1" spc="-14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14" dirty="0">
                <a:solidFill>
                  <a:srgbClr val="231F20"/>
                </a:solidFill>
                <a:latin typeface="Verdana"/>
                <a:cs typeface="Verdana"/>
              </a:rPr>
              <a:t>never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85" dirty="0">
                <a:solidFill>
                  <a:srgbClr val="231F20"/>
                </a:solidFill>
                <a:latin typeface="Verdana"/>
                <a:cs typeface="Verdana"/>
              </a:rPr>
              <a:t>describe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14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90" dirty="0">
                <a:solidFill>
                  <a:srgbClr val="231F20"/>
                </a:solidFill>
                <a:latin typeface="Verdana"/>
                <a:cs typeface="Verdana"/>
              </a:rPr>
              <a:t>bonding</a:t>
            </a:r>
            <a:r>
              <a:rPr sz="1300" i="1" spc="-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we  were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so </a:t>
            </a:r>
            <a:r>
              <a:rPr sz="1300" i="1" spc="-75" dirty="0">
                <a:solidFill>
                  <a:srgbClr val="231F20"/>
                </a:solidFill>
                <a:latin typeface="Verdana"/>
                <a:cs typeface="Verdana"/>
              </a:rPr>
              <a:t>close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and </a:t>
            </a:r>
            <a:r>
              <a:rPr sz="1300" i="1" spc="-85" dirty="0">
                <a:solidFill>
                  <a:srgbClr val="231F20"/>
                </a:solidFill>
                <a:latin typeface="Verdana"/>
                <a:cs typeface="Verdana"/>
              </a:rPr>
              <a:t>it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got </a:t>
            </a:r>
            <a:r>
              <a:rPr sz="1300" i="1" spc="-80" dirty="0">
                <a:solidFill>
                  <a:srgbClr val="231F20"/>
                </a:solidFill>
                <a:latin typeface="Verdana"/>
                <a:cs typeface="Verdana"/>
              </a:rPr>
              <a:t>closer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and </a:t>
            </a:r>
            <a:r>
              <a:rPr sz="1300" i="1" spc="-80" dirty="0">
                <a:solidFill>
                  <a:srgbClr val="231F20"/>
                </a:solidFill>
                <a:latin typeface="Verdana"/>
                <a:cs typeface="Verdana"/>
              </a:rPr>
              <a:t>closer </a:t>
            </a:r>
            <a:r>
              <a:rPr sz="1300" i="1" spc="-120" dirty="0">
                <a:solidFill>
                  <a:srgbClr val="231F20"/>
                </a:solidFill>
                <a:latin typeface="Verdana"/>
                <a:cs typeface="Verdana"/>
              </a:rPr>
              <a:t>over </a:t>
            </a:r>
            <a:r>
              <a:rPr sz="1300" i="1" spc="-114" dirty="0">
                <a:solidFill>
                  <a:srgbClr val="231F20"/>
                </a:solidFill>
                <a:latin typeface="Verdana"/>
                <a:cs typeface="Verdana"/>
              </a:rPr>
              <a:t>the years. </a:t>
            </a:r>
            <a:r>
              <a:rPr sz="1300" i="1" spc="-70" dirty="0">
                <a:solidFill>
                  <a:srgbClr val="231F20"/>
                </a:solidFill>
                <a:latin typeface="Verdana"/>
                <a:cs typeface="Verdana"/>
              </a:rPr>
              <a:t>People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would </a:t>
            </a:r>
            <a:r>
              <a:rPr sz="1300" i="1" spc="-80" dirty="0">
                <a:solidFill>
                  <a:srgbClr val="231F20"/>
                </a:solidFill>
                <a:latin typeface="Verdana"/>
                <a:cs typeface="Verdana"/>
              </a:rPr>
              <a:t>die </a:t>
            </a:r>
            <a:r>
              <a:rPr sz="1300" i="1" spc="-100" dirty="0">
                <a:solidFill>
                  <a:srgbClr val="231F20"/>
                </a:solidFill>
                <a:latin typeface="Verdana"/>
                <a:cs typeface="Verdana"/>
              </a:rPr>
              <a:t>for their </a:t>
            </a:r>
            <a:r>
              <a:rPr sz="1300" i="1" spc="-130" dirty="0">
                <a:solidFill>
                  <a:srgbClr val="231F20"/>
                </a:solidFill>
                <a:latin typeface="Verdana"/>
                <a:cs typeface="Verdana"/>
              </a:rPr>
              <a:t>mates  </a:t>
            </a:r>
            <a:r>
              <a:rPr sz="1300" i="1" spc="-114" dirty="0">
                <a:solidFill>
                  <a:srgbClr val="231F20"/>
                </a:solidFill>
                <a:latin typeface="Verdana"/>
                <a:cs typeface="Verdana"/>
              </a:rPr>
              <a:t>that </a:t>
            </a:r>
            <a:r>
              <a:rPr sz="1300" i="1" spc="-70" dirty="0">
                <a:solidFill>
                  <a:srgbClr val="231F20"/>
                </a:solidFill>
                <a:latin typeface="Verdana"/>
                <a:cs typeface="Verdana"/>
              </a:rPr>
              <a:t>is </a:t>
            </a:r>
            <a:r>
              <a:rPr sz="1300" i="1" spc="-110" dirty="0">
                <a:solidFill>
                  <a:srgbClr val="231F20"/>
                </a:solidFill>
                <a:latin typeface="Verdana"/>
                <a:cs typeface="Verdana"/>
              </a:rPr>
              <a:t>how </a:t>
            </a:r>
            <a:r>
              <a:rPr sz="1300" i="1" spc="-75" dirty="0">
                <a:solidFill>
                  <a:srgbClr val="231F20"/>
                </a:solidFill>
                <a:latin typeface="Verdana"/>
                <a:cs typeface="Verdana"/>
              </a:rPr>
              <a:t>close </a:t>
            </a:r>
            <a:r>
              <a:rPr sz="1300" i="1" spc="-95" dirty="0">
                <a:solidFill>
                  <a:srgbClr val="231F20"/>
                </a:solidFill>
                <a:latin typeface="Verdana"/>
                <a:cs typeface="Verdana"/>
              </a:rPr>
              <a:t>things</a:t>
            </a:r>
            <a:r>
              <a:rPr sz="1300" i="1" spc="-28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300" i="1" spc="-160" dirty="0">
                <a:solidFill>
                  <a:srgbClr val="231F20"/>
                </a:solidFill>
                <a:latin typeface="Verdana"/>
                <a:cs typeface="Verdana"/>
              </a:rPr>
              <a:t>got.”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64794" y="1453807"/>
            <a:ext cx="2938792" cy="39401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52099" y="5447246"/>
            <a:ext cx="270065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Photograph of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Derek </a:t>
            </a:r>
            <a:r>
              <a:rPr sz="1000" i="1" spc="-70" dirty="0">
                <a:solidFill>
                  <a:srgbClr val="231F20"/>
                </a:solidFill>
                <a:latin typeface="Verdana"/>
                <a:cs typeface="Verdana"/>
              </a:rPr>
              <a:t>Fogarty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at </a:t>
            </a:r>
            <a:r>
              <a:rPr sz="1000" i="1" spc="-100" dirty="0">
                <a:solidFill>
                  <a:srgbClr val="231F20"/>
                </a:solidFill>
                <a:latin typeface="Verdana"/>
                <a:cs typeface="Verdana"/>
              </a:rPr>
              <a:t>home</a:t>
            </a: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December  </a:t>
            </a:r>
            <a:r>
              <a:rPr sz="1000" i="1" spc="-150" dirty="0">
                <a:solidFill>
                  <a:srgbClr val="231F20"/>
                </a:solidFill>
                <a:latin typeface="Verdana"/>
                <a:cs typeface="Verdana"/>
              </a:rPr>
              <a:t>2007,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courtesy </a:t>
            </a:r>
            <a:r>
              <a:rPr sz="1000" i="1" spc="-90" dirty="0">
                <a:solidFill>
                  <a:srgbClr val="231F20"/>
                </a:solidFill>
                <a:latin typeface="Verdana"/>
                <a:cs typeface="Verdana"/>
              </a:rPr>
              <a:t>M.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70" dirty="0">
                <a:solidFill>
                  <a:srgbClr val="231F20"/>
                </a:solidFill>
                <a:latin typeface="Verdana"/>
                <a:cs typeface="Verdana"/>
              </a:rPr>
              <a:t>Parkes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206899" y="10369714"/>
            <a:ext cx="245745" cy="224154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0"/>
              </a:spcBef>
            </a:pPr>
            <a:fld id="{81D60167-4931-47E6-BA6A-407CBD079E47}" type="slidenum">
              <a:rPr sz="1200" spc="-120" dirty="0">
                <a:solidFill>
                  <a:srgbClr val="231F20"/>
                </a:solidFill>
                <a:latin typeface="Arial Unicode MS"/>
                <a:cs typeface="Arial Unicode MS"/>
              </a:rPr>
              <a:t>3</a:t>
            </a:fld>
            <a:endParaRPr sz="1200">
              <a:latin typeface="Arial Unicode MS"/>
              <a:cs typeface="Arial Unicode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10899" y="3114809"/>
            <a:ext cx="3411220" cy="3067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>
              <a:lnSpc>
                <a:spcPct val="100000"/>
              </a:lnSpc>
              <a:spcBef>
                <a:spcPts val="100"/>
              </a:spcBef>
              <a:tabLst>
                <a:tab pos="1104265" algn="l"/>
              </a:tabLst>
            </a:pPr>
            <a:r>
              <a:rPr sz="1500" b="1" spc="-55" dirty="0">
                <a:solidFill>
                  <a:srgbClr val="231F20"/>
                </a:solidFill>
                <a:latin typeface="Lucida Sans"/>
                <a:cs typeface="Lucida Sans"/>
              </a:rPr>
              <a:t>From:	</a:t>
            </a:r>
            <a:r>
              <a:rPr sz="1500" spc="-40" dirty="0">
                <a:solidFill>
                  <a:srgbClr val="231F20"/>
                </a:solidFill>
                <a:latin typeface="Arial Unicode MS"/>
                <a:cs typeface="Arial Unicode MS"/>
              </a:rPr>
              <a:t>Fareham,</a:t>
            </a:r>
            <a:r>
              <a:rPr sz="1500" spc="-4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Arial Unicode MS"/>
                <a:cs typeface="Arial Unicode MS"/>
              </a:rPr>
              <a:t>Hampshire</a:t>
            </a:r>
            <a:endParaRPr sz="150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Arial Unicode MS"/>
              <a:cs typeface="Arial Unicode MS"/>
            </a:endParaRPr>
          </a:p>
          <a:p>
            <a:pPr marL="384175">
              <a:lnSpc>
                <a:spcPct val="100000"/>
              </a:lnSpc>
            </a:pPr>
            <a:r>
              <a:rPr sz="1500" b="1" spc="-70" dirty="0">
                <a:solidFill>
                  <a:srgbClr val="231F20"/>
                </a:solidFill>
                <a:latin typeface="Lucida Sans"/>
                <a:cs typeface="Lucida Sans"/>
              </a:rPr>
              <a:t>Key </a:t>
            </a:r>
            <a:r>
              <a:rPr sz="1500" b="1" spc="-90" dirty="0">
                <a:solidFill>
                  <a:srgbClr val="231F20"/>
                </a:solidFill>
                <a:latin typeface="Lucida Sans"/>
                <a:cs typeface="Lucida Sans"/>
              </a:rPr>
              <a:t>skills </a:t>
            </a:r>
            <a:r>
              <a:rPr sz="1500" b="1" spc="-80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500" b="1" spc="-21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500" b="1" spc="-70" dirty="0">
                <a:solidFill>
                  <a:srgbClr val="231F20"/>
                </a:solidFill>
                <a:latin typeface="Lucida Sans"/>
                <a:cs typeface="Lucida Sans"/>
              </a:rPr>
              <a:t>strengths:</a:t>
            </a:r>
            <a:endParaRPr sz="1500">
              <a:latin typeface="Lucida Sans"/>
              <a:cs typeface="Lucida Sans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795"/>
              </a:spcBef>
              <a:buChar char="•"/>
              <a:tabLst>
                <a:tab pos="241300" algn="l"/>
              </a:tabLst>
            </a:pP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Moved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scrap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iron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bombs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had</a:t>
            </a:r>
            <a:r>
              <a:rPr sz="1400" spc="-27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 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carry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hundreds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of pounds of</a:t>
            </a:r>
            <a:r>
              <a:rPr sz="1400" spc="-19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manganese 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ore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</a:t>
            </a:r>
            <a:r>
              <a:rPr sz="1400" spc="-6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sacks</a:t>
            </a:r>
            <a:endParaRPr sz="1400">
              <a:latin typeface="Arial Unicode MS"/>
              <a:cs typeface="Arial Unicode MS"/>
            </a:endParaRPr>
          </a:p>
          <a:p>
            <a:pPr marL="241300" indent="-228600" algn="just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Made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rope</a:t>
            </a:r>
            <a:endParaRPr sz="1400">
              <a:latin typeface="Arial Unicode MS"/>
              <a:cs typeface="Arial Unicode MS"/>
            </a:endParaRPr>
          </a:p>
          <a:p>
            <a:pPr marL="241300" indent="-228600" algn="just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Became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fully qualified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pig</a:t>
            </a:r>
            <a:r>
              <a:rPr sz="1400" spc="-1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breeder</a:t>
            </a:r>
            <a:endParaRPr sz="1400">
              <a:latin typeface="Arial Unicode MS"/>
              <a:cs typeface="Arial Unicode MS"/>
            </a:endParaRPr>
          </a:p>
          <a:p>
            <a:pPr marL="241300" marR="249554" indent="-228600" algn="just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Helped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build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camp using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wood</a:t>
            </a:r>
            <a:r>
              <a:rPr sz="1400" spc="-2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bamboo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dug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latrines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just</a:t>
            </a:r>
            <a:r>
              <a:rPr sz="1400" spc="-254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three  </a:t>
            </a: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days</a:t>
            </a:r>
            <a:endParaRPr sz="1400">
              <a:latin typeface="Arial Unicode MS"/>
              <a:cs typeface="Arial Unicode MS"/>
            </a:endParaRPr>
          </a:p>
          <a:p>
            <a:pPr marL="241300" marR="231140" indent="-228600" algn="just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Helped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dig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wells and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create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</a:t>
            </a:r>
            <a:r>
              <a:rPr sz="1400" spc="-204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football  </a:t>
            </a:r>
            <a:r>
              <a:rPr sz="1400" spc="20" dirty="0">
                <a:solidFill>
                  <a:srgbClr val="231F20"/>
                </a:solidFill>
                <a:latin typeface="Arial Unicode MS"/>
                <a:cs typeface="Arial Unicode MS"/>
              </a:rPr>
              <a:t>pitch</a:t>
            </a:r>
            <a:endParaRPr sz="1400">
              <a:latin typeface="Arial Unicode MS"/>
              <a:cs typeface="Arial Unicode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69500" y="1386944"/>
            <a:ext cx="2733040" cy="1382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u="heavy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DEREK</a:t>
            </a:r>
            <a:r>
              <a:rPr sz="2000" i="1" u="heavy" spc="-54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i="1" u="heavy" spc="-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FOGARTY</a:t>
            </a:r>
            <a:endParaRPr sz="2000">
              <a:latin typeface="Courier New"/>
              <a:cs typeface="Courier New"/>
            </a:endParaRPr>
          </a:p>
          <a:p>
            <a:pPr marL="845819" marR="5080" indent="-720090">
              <a:lnSpc>
                <a:spcPts val="1440"/>
              </a:lnSpc>
              <a:spcBef>
                <a:spcPts val="2105"/>
              </a:spcBef>
              <a:tabLst>
                <a:tab pos="845819" algn="l"/>
              </a:tabLst>
            </a:pPr>
            <a:r>
              <a:rPr sz="1500" b="1" spc="-40" dirty="0">
                <a:solidFill>
                  <a:srgbClr val="231F20"/>
                </a:solidFill>
                <a:latin typeface="Lucida Sans"/>
                <a:cs typeface="Lucida Sans"/>
              </a:rPr>
              <a:t>Name:	</a:t>
            </a:r>
            <a:r>
              <a:rPr sz="1500" spc="-20" dirty="0">
                <a:solidFill>
                  <a:srgbClr val="231F20"/>
                </a:solidFill>
                <a:latin typeface="Arial Unicode MS"/>
                <a:cs typeface="Arial Unicode MS"/>
              </a:rPr>
              <a:t>Derek </a:t>
            </a:r>
            <a:r>
              <a:rPr sz="1500" spc="-25" dirty="0">
                <a:solidFill>
                  <a:srgbClr val="231F20"/>
                </a:solidFill>
                <a:latin typeface="Arial Unicode MS"/>
                <a:cs typeface="Arial Unicode MS"/>
              </a:rPr>
              <a:t>Fogarty, </a:t>
            </a:r>
            <a:r>
              <a:rPr sz="1200" spc="-35" dirty="0">
                <a:solidFill>
                  <a:srgbClr val="231F20"/>
                </a:solidFill>
                <a:latin typeface="Arial Unicode MS"/>
                <a:cs typeface="Arial Unicode MS"/>
              </a:rPr>
              <a:t>Royal</a:t>
            </a:r>
            <a:r>
              <a:rPr sz="1200" spc="-8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200" spc="10" dirty="0">
                <a:solidFill>
                  <a:srgbClr val="231F20"/>
                </a:solidFill>
                <a:latin typeface="Arial Unicode MS"/>
                <a:cs typeface="Arial Unicode MS"/>
              </a:rPr>
              <a:t>Air  </a:t>
            </a:r>
            <a:r>
              <a:rPr sz="1200" spc="-20" dirty="0">
                <a:solidFill>
                  <a:srgbClr val="231F20"/>
                </a:solidFill>
                <a:latin typeface="Arial Unicode MS"/>
                <a:cs typeface="Arial Unicode MS"/>
              </a:rPr>
              <a:t>Force</a:t>
            </a:r>
            <a:endParaRPr sz="120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50">
              <a:latin typeface="Arial Unicode MS"/>
              <a:cs typeface="Arial Unicode MS"/>
            </a:endParaRPr>
          </a:p>
          <a:p>
            <a:pPr marL="125730">
              <a:lnSpc>
                <a:spcPct val="100000"/>
              </a:lnSpc>
              <a:tabLst>
                <a:tab pos="845819" algn="l"/>
              </a:tabLst>
            </a:pPr>
            <a:r>
              <a:rPr sz="1500" b="1" spc="-30" dirty="0">
                <a:solidFill>
                  <a:srgbClr val="231F20"/>
                </a:solidFill>
                <a:latin typeface="Lucida Sans"/>
                <a:cs typeface="Lucida Sans"/>
              </a:rPr>
              <a:t>Age:	</a:t>
            </a:r>
            <a:r>
              <a:rPr sz="1500" spc="-155" dirty="0">
                <a:solidFill>
                  <a:srgbClr val="231F20"/>
                </a:solidFill>
                <a:latin typeface="Arial Unicode MS"/>
                <a:cs typeface="Arial Unicode MS"/>
              </a:rPr>
              <a:t>19 </a:t>
            </a:r>
            <a:r>
              <a:rPr sz="1500" spc="5" dirty="0">
                <a:solidFill>
                  <a:srgbClr val="231F20"/>
                </a:solidFill>
                <a:latin typeface="Arial Unicode MS"/>
                <a:cs typeface="Arial Unicode MS"/>
              </a:rPr>
              <a:t>when</a:t>
            </a:r>
            <a:r>
              <a:rPr sz="1500" spc="-20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500" dirty="0">
                <a:solidFill>
                  <a:srgbClr val="231F20"/>
                </a:solidFill>
                <a:latin typeface="Arial Unicode MS"/>
                <a:cs typeface="Arial Unicode MS"/>
              </a:rPr>
              <a:t>captured</a:t>
            </a:r>
            <a:endParaRPr sz="1500">
              <a:latin typeface="Arial Unicode MS"/>
              <a:cs typeface="Arial Unicode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52100" y="6225783"/>
            <a:ext cx="6512559" cy="925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  <a:tab pos="241300" algn="l"/>
              </a:tabLst>
            </a:pP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Believed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that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bonds between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prisoners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was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what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helped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keep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people 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alive. 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The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Dutch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word that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is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often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used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is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kongsi,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meaning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clique,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ring,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</a:t>
            </a:r>
            <a:r>
              <a:rPr sz="1400" spc="-27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describe 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this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close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group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of</a:t>
            </a:r>
            <a:r>
              <a:rPr sz="1400" spc="-14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friends</a:t>
            </a:r>
            <a:endParaRPr sz="1400">
              <a:latin typeface="Arial Unicode MS"/>
              <a:cs typeface="Arial Unicode MS"/>
            </a:endParaRPr>
          </a:p>
          <a:p>
            <a:pPr marL="216535">
              <a:lnSpc>
                <a:spcPct val="100000"/>
              </a:lnSpc>
              <a:spcBef>
                <a:spcPts val="844"/>
              </a:spcBef>
            </a:pP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©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LSTM </a:t>
            </a:r>
            <a:r>
              <a:rPr sz="1000" i="1" spc="-50" dirty="0">
                <a:solidFill>
                  <a:srgbClr val="231F20"/>
                </a:solidFill>
                <a:latin typeface="Verdana"/>
                <a:cs typeface="Verdana"/>
              </a:rPr>
              <a:t>FEPOW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oral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history interview with Derek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Fogarty,</a:t>
            </a:r>
            <a:r>
              <a:rPr sz="1000" i="1" spc="-18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125" dirty="0">
                <a:solidFill>
                  <a:srgbClr val="231F20"/>
                </a:solidFill>
                <a:latin typeface="Verdana"/>
                <a:cs typeface="Verdana"/>
              </a:rPr>
              <a:t>2007</a:t>
            </a:r>
            <a:endParaRPr sz="1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55599"/>
            <a:ext cx="4950460" cy="835660"/>
          </a:xfrm>
          <a:custGeom>
            <a:avLst/>
            <a:gdLst/>
            <a:ahLst/>
            <a:cxnLst/>
            <a:rect l="l" t="t" r="r" b="b"/>
            <a:pathLst>
              <a:path w="4950460" h="835660">
                <a:moveTo>
                  <a:pt x="4950003" y="381000"/>
                </a:moveTo>
                <a:lnTo>
                  <a:pt x="2266505" y="381000"/>
                </a:lnTo>
                <a:lnTo>
                  <a:pt x="2266505" y="0"/>
                </a:lnTo>
                <a:lnTo>
                  <a:pt x="0" y="0"/>
                </a:lnTo>
                <a:lnTo>
                  <a:pt x="0" y="381000"/>
                </a:lnTo>
                <a:lnTo>
                  <a:pt x="0" y="506399"/>
                </a:lnTo>
                <a:lnTo>
                  <a:pt x="0" y="835202"/>
                </a:lnTo>
                <a:lnTo>
                  <a:pt x="4950003" y="835202"/>
                </a:lnTo>
                <a:lnTo>
                  <a:pt x="4950003" y="381000"/>
                </a:lnTo>
                <a:close/>
              </a:path>
            </a:pathLst>
          </a:custGeom>
          <a:solidFill>
            <a:srgbClr val="6947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254" dirty="0"/>
              <a:t>W</a:t>
            </a:r>
            <a:r>
              <a:rPr spc="254" dirty="0"/>
              <a:t>orksheet</a:t>
            </a:r>
            <a:r>
              <a:rPr spc="65" dirty="0"/>
              <a:t> </a:t>
            </a:r>
            <a:r>
              <a:rPr sz="2500" spc="-20" dirty="0"/>
              <a:t>6</a:t>
            </a:r>
            <a:endParaRPr sz="2500" dirty="0"/>
          </a:p>
        </p:txBody>
      </p:sp>
      <p:sp>
        <p:nvSpPr>
          <p:cNvPr id="4" name="object 4"/>
          <p:cNvSpPr txBox="1"/>
          <p:nvPr/>
        </p:nvSpPr>
        <p:spPr>
          <a:xfrm>
            <a:off x="240098" y="647160"/>
            <a:ext cx="4147751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1600" i="1" spc="254" dirty="0">
                <a:solidFill>
                  <a:srgbClr val="FFFFFF"/>
                </a:solidFill>
                <a:latin typeface="Verdana"/>
                <a:cs typeface="Verdana"/>
              </a:rPr>
              <a:t>Role </a:t>
            </a:r>
            <a:r>
              <a:rPr lang="en-GB" sz="1600" i="1" spc="-50" dirty="0">
                <a:solidFill>
                  <a:srgbClr val="FFFFFF"/>
                </a:solidFill>
                <a:latin typeface="Verdana"/>
                <a:cs typeface="Verdana"/>
              </a:rPr>
              <a:t>play:</a:t>
            </a:r>
            <a:r>
              <a:rPr lang="en-GB" sz="1600" i="1" spc="-585" dirty="0">
                <a:solidFill>
                  <a:srgbClr val="FFFFFF"/>
                </a:solidFill>
                <a:latin typeface="Verdana"/>
                <a:cs typeface="Verdana"/>
              </a:rPr>
              <a:t>                      </a:t>
            </a:r>
            <a:r>
              <a:rPr lang="en-GB" sz="2500" i="1" spc="60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lang="en-GB" sz="1750" i="1" spc="60" dirty="0">
                <a:solidFill>
                  <a:srgbClr val="FFFFFF"/>
                </a:solidFill>
                <a:latin typeface="Verdana"/>
                <a:cs typeface="Verdana"/>
              </a:rPr>
              <a:t>avid </a:t>
            </a:r>
            <a:r>
              <a:rPr lang="en-GB" sz="2500" i="1" spc="114" dirty="0" err="1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lang="en-GB" sz="1750" i="1" spc="114" dirty="0" err="1">
                <a:solidFill>
                  <a:srgbClr val="FFFFFF"/>
                </a:solidFill>
                <a:latin typeface="Verdana"/>
                <a:cs typeface="Verdana"/>
              </a:rPr>
              <a:t>rkush</a:t>
            </a:r>
            <a:endParaRPr lang="en-GB" sz="1750" dirty="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88400" y="1236605"/>
            <a:ext cx="6983730" cy="9117330"/>
            <a:chOff x="288400" y="1236605"/>
            <a:chExt cx="6983730" cy="9117330"/>
          </a:xfrm>
        </p:grpSpPr>
        <p:sp>
          <p:nvSpPr>
            <p:cNvPr id="6" name="object 6"/>
            <p:cNvSpPr/>
            <p:nvPr/>
          </p:nvSpPr>
          <p:spPr>
            <a:xfrm>
              <a:off x="294754" y="1242961"/>
              <a:ext cx="6971030" cy="9104630"/>
            </a:xfrm>
            <a:custGeom>
              <a:avLst/>
              <a:gdLst/>
              <a:ahLst/>
              <a:cxnLst/>
              <a:rect l="l" t="t" r="r" b="b"/>
              <a:pathLst>
                <a:path w="6971030" h="9104630">
                  <a:moveTo>
                    <a:pt x="6970496" y="0"/>
                  </a:moveTo>
                  <a:lnTo>
                    <a:pt x="0" y="0"/>
                  </a:lnTo>
                  <a:lnTo>
                    <a:pt x="0" y="9104287"/>
                  </a:lnTo>
                  <a:lnTo>
                    <a:pt x="6970496" y="9104287"/>
                  </a:lnTo>
                  <a:lnTo>
                    <a:pt x="6970496" y="0"/>
                  </a:lnTo>
                  <a:close/>
                </a:path>
              </a:pathLst>
            </a:custGeom>
            <a:solidFill>
              <a:srgbClr val="F4DE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94750" y="1287528"/>
              <a:ext cx="0" cy="9028430"/>
            </a:xfrm>
            <a:custGeom>
              <a:avLst/>
              <a:gdLst/>
              <a:ahLst/>
              <a:cxnLst/>
              <a:rect l="l" t="t" r="r" b="b"/>
              <a:pathLst>
                <a:path h="9028430">
                  <a:moveTo>
                    <a:pt x="0" y="0"/>
                  </a:moveTo>
                  <a:lnTo>
                    <a:pt x="0" y="9027883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9101" y="10347242"/>
              <a:ext cx="6894830" cy="0"/>
            </a:xfrm>
            <a:custGeom>
              <a:avLst/>
              <a:gdLst/>
              <a:ahLst/>
              <a:cxnLst/>
              <a:rect l="l" t="t" r="r" b="b"/>
              <a:pathLst>
                <a:path w="6894830">
                  <a:moveTo>
                    <a:pt x="0" y="0"/>
                  </a:moveTo>
                  <a:lnTo>
                    <a:pt x="6894461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265249" y="1274784"/>
              <a:ext cx="0" cy="9028430"/>
            </a:xfrm>
            <a:custGeom>
              <a:avLst/>
              <a:gdLst/>
              <a:ahLst/>
              <a:cxnLst/>
              <a:rect l="l" t="t" r="r" b="b"/>
              <a:pathLst>
                <a:path h="9028430">
                  <a:moveTo>
                    <a:pt x="0" y="902788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26436" y="1242955"/>
              <a:ext cx="6894830" cy="0"/>
            </a:xfrm>
            <a:custGeom>
              <a:avLst/>
              <a:gdLst/>
              <a:ahLst/>
              <a:cxnLst/>
              <a:rect l="l" t="t" r="r" b="b"/>
              <a:pathLst>
                <a:path w="6894830">
                  <a:moveTo>
                    <a:pt x="689446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4750" y="1242956"/>
              <a:ext cx="6971030" cy="9104630"/>
            </a:xfrm>
            <a:custGeom>
              <a:avLst/>
              <a:gdLst/>
              <a:ahLst/>
              <a:cxnLst/>
              <a:rect l="l" t="t" r="r" b="b"/>
              <a:pathLst>
                <a:path w="6971030" h="9104630">
                  <a:moveTo>
                    <a:pt x="0" y="9085211"/>
                  </a:moveTo>
                  <a:lnTo>
                    <a:pt x="0" y="9104287"/>
                  </a:lnTo>
                  <a:lnTo>
                    <a:pt x="19011" y="9104287"/>
                  </a:lnTo>
                </a:path>
                <a:path w="6971030" h="9104630">
                  <a:moveTo>
                    <a:pt x="6951484" y="9104287"/>
                  </a:moveTo>
                  <a:lnTo>
                    <a:pt x="6970496" y="9104287"/>
                  </a:lnTo>
                  <a:lnTo>
                    <a:pt x="6970496" y="9085211"/>
                  </a:lnTo>
                </a:path>
                <a:path w="6971030" h="9104630">
                  <a:moveTo>
                    <a:pt x="6970496" y="19075"/>
                  </a:moveTo>
                  <a:lnTo>
                    <a:pt x="6970496" y="0"/>
                  </a:lnTo>
                  <a:lnTo>
                    <a:pt x="6951484" y="0"/>
                  </a:lnTo>
                </a:path>
                <a:path w="6971030" h="9104630">
                  <a:moveTo>
                    <a:pt x="19011" y="0"/>
                  </a:moveTo>
                  <a:lnTo>
                    <a:pt x="0" y="0"/>
                  </a:lnTo>
                  <a:lnTo>
                    <a:pt x="0" y="19075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3800" y="1453807"/>
              <a:ext cx="3058800" cy="394379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71100" y="5447246"/>
            <a:ext cx="27946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Portrait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of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Capt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Arkush </a:t>
            </a:r>
            <a:r>
              <a:rPr sz="1000" i="1" spc="-95" dirty="0">
                <a:solidFill>
                  <a:srgbClr val="231F20"/>
                </a:solidFill>
                <a:latin typeface="Verdana"/>
                <a:cs typeface="Verdana"/>
              </a:rPr>
              <a:t>by A. </a:t>
            </a:r>
            <a:r>
              <a:rPr sz="1000" i="1" spc="-110" dirty="0">
                <a:solidFill>
                  <a:srgbClr val="231F20"/>
                </a:solidFill>
                <a:latin typeface="Verdana"/>
                <a:cs typeface="Verdana"/>
              </a:rPr>
              <a:t>G.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Old, </a:t>
            </a:r>
            <a:r>
              <a:rPr sz="1000" i="1" spc="-70" dirty="0">
                <a:solidFill>
                  <a:srgbClr val="231F20"/>
                </a:solidFill>
                <a:latin typeface="Verdana"/>
                <a:cs typeface="Verdana"/>
              </a:rPr>
              <a:t>Thailand</a:t>
            </a:r>
            <a:r>
              <a:rPr sz="1000" i="1" spc="-26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150" dirty="0">
                <a:solidFill>
                  <a:srgbClr val="231F20"/>
                </a:solidFill>
                <a:latin typeface="Verdana"/>
                <a:cs typeface="Verdana"/>
              </a:rPr>
              <a:t>1943,</a:t>
            </a:r>
            <a:endParaRPr sz="1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©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courtesy </a:t>
            </a:r>
            <a:r>
              <a:rPr sz="1000" i="1" spc="-90" dirty="0">
                <a:solidFill>
                  <a:srgbClr val="231F20"/>
                </a:solidFill>
                <a:latin typeface="Verdana"/>
                <a:cs typeface="Verdana"/>
              </a:rPr>
              <a:t>the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Arkush</a:t>
            </a:r>
            <a:r>
              <a:rPr sz="1000" i="1" spc="-16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family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58900" y="3114809"/>
            <a:ext cx="3469640" cy="2853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6550">
              <a:lnSpc>
                <a:spcPct val="100000"/>
              </a:lnSpc>
              <a:spcBef>
                <a:spcPts val="100"/>
              </a:spcBef>
              <a:tabLst>
                <a:tab pos="1056640" algn="l"/>
              </a:tabLst>
            </a:pPr>
            <a:r>
              <a:rPr sz="1500" b="1" spc="-55" dirty="0">
                <a:solidFill>
                  <a:srgbClr val="231F20"/>
                </a:solidFill>
                <a:latin typeface="Lucida Sans"/>
                <a:cs typeface="Lucida Sans"/>
              </a:rPr>
              <a:t>From:	</a:t>
            </a:r>
            <a:r>
              <a:rPr sz="1500" spc="5" dirty="0">
                <a:solidFill>
                  <a:srgbClr val="231F20"/>
                </a:solidFill>
                <a:latin typeface="Arial Unicode MS"/>
                <a:cs typeface="Arial Unicode MS"/>
              </a:rPr>
              <a:t>London</a:t>
            </a:r>
            <a:endParaRPr sz="150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Arial Unicode MS"/>
              <a:cs typeface="Arial Unicode MS"/>
            </a:endParaRPr>
          </a:p>
          <a:p>
            <a:pPr marL="336550">
              <a:lnSpc>
                <a:spcPct val="100000"/>
              </a:lnSpc>
            </a:pPr>
            <a:r>
              <a:rPr sz="1500" b="1" spc="-70" dirty="0">
                <a:solidFill>
                  <a:srgbClr val="231F20"/>
                </a:solidFill>
                <a:latin typeface="Lucida Sans"/>
                <a:cs typeface="Lucida Sans"/>
              </a:rPr>
              <a:t>Key </a:t>
            </a:r>
            <a:r>
              <a:rPr sz="1500" b="1" spc="-90" dirty="0">
                <a:solidFill>
                  <a:srgbClr val="231F20"/>
                </a:solidFill>
                <a:latin typeface="Lucida Sans"/>
                <a:cs typeface="Lucida Sans"/>
              </a:rPr>
              <a:t>skills </a:t>
            </a:r>
            <a:r>
              <a:rPr sz="1500" b="1" spc="-80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500" b="1" spc="-204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500" b="1" spc="-70" dirty="0">
                <a:solidFill>
                  <a:srgbClr val="231F20"/>
                </a:solidFill>
                <a:latin typeface="Lucida Sans"/>
                <a:cs typeface="Lucida Sans"/>
              </a:rPr>
              <a:t>strengths:</a:t>
            </a:r>
            <a:endParaRPr sz="1500">
              <a:latin typeface="Lucida Sans"/>
              <a:cs typeface="Lucida Sans"/>
            </a:endParaRPr>
          </a:p>
          <a:p>
            <a:pPr marL="241300" marR="99695" indent="-228600">
              <a:lnSpc>
                <a:spcPct val="100000"/>
              </a:lnSpc>
              <a:spcBef>
                <a:spcPts val="795"/>
              </a:spcBef>
              <a:buChar char="•"/>
              <a:tabLst>
                <a:tab pos="240665" algn="l"/>
                <a:tab pos="241300" algn="l"/>
              </a:tabLst>
            </a:pP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Worked </a:t>
            </a:r>
            <a:r>
              <a:rPr sz="1400" spc="-45" dirty="0">
                <a:solidFill>
                  <a:srgbClr val="231F20"/>
                </a:solidFill>
                <a:latin typeface="Arial Unicode MS"/>
                <a:cs typeface="Arial Unicode MS"/>
              </a:rPr>
              <a:t>as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dentist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Roberts</a:t>
            </a:r>
            <a:r>
              <a:rPr sz="1400" spc="-12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Hospital,  Changi 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POW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camp,</a:t>
            </a:r>
            <a:r>
              <a:rPr sz="1400" spc="-7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Singapore</a:t>
            </a:r>
            <a:endParaRPr sz="1400">
              <a:latin typeface="Arial Unicode MS"/>
              <a:cs typeface="Arial Unicode MS"/>
            </a:endParaRPr>
          </a:p>
          <a:p>
            <a:pPr marL="241300" marR="190500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In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Thailand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he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had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dental chair</a:t>
            </a:r>
            <a:r>
              <a:rPr sz="1400" spc="-17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made 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for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him</a:t>
            </a:r>
            <a:endParaRPr sz="1400">
              <a:latin typeface="Arial Unicode MS"/>
              <a:cs typeface="Arial Unicode MS"/>
            </a:endParaRPr>
          </a:p>
          <a:p>
            <a:pPr marL="241300" marR="381635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He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took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plaster impressions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</a:t>
            </a:r>
            <a:r>
              <a:rPr sz="1400" spc="-1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make 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dentures</a:t>
            </a:r>
            <a:endParaRPr sz="1400">
              <a:latin typeface="Arial Unicode MS"/>
              <a:cs typeface="Arial Unicode MS"/>
            </a:endParaRPr>
          </a:p>
          <a:p>
            <a:pPr marL="241300" marR="5080" indent="-228600" algn="just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He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was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allowed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 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leave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camp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</a:t>
            </a:r>
            <a:r>
              <a:rPr sz="1400" spc="-25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find 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pain killers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could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buy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things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from</a:t>
            </a:r>
            <a:r>
              <a:rPr sz="1400" spc="-26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 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local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shop</a:t>
            </a:r>
            <a:endParaRPr sz="1400">
              <a:latin typeface="Arial Unicode MS"/>
              <a:cs typeface="Arial Unicode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69500" y="1386944"/>
            <a:ext cx="2820035" cy="1382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u="heavy" spc="-5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DAVID</a:t>
            </a:r>
            <a:r>
              <a:rPr sz="2000" i="1" u="heavy" spc="-54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i="1" u="heavy" spc="-3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ARKUSH</a:t>
            </a:r>
            <a:endParaRPr sz="2000">
              <a:latin typeface="Courier New"/>
              <a:cs typeface="Courier New"/>
            </a:endParaRPr>
          </a:p>
          <a:p>
            <a:pPr marL="845819" marR="5080" indent="-720090">
              <a:lnSpc>
                <a:spcPct val="98000"/>
              </a:lnSpc>
              <a:spcBef>
                <a:spcPts val="1795"/>
              </a:spcBef>
              <a:tabLst>
                <a:tab pos="845819" algn="l"/>
              </a:tabLst>
            </a:pPr>
            <a:r>
              <a:rPr sz="1500" b="1" spc="-40" dirty="0">
                <a:solidFill>
                  <a:srgbClr val="231F20"/>
                </a:solidFill>
                <a:latin typeface="Lucida Sans"/>
                <a:cs typeface="Lucida Sans"/>
              </a:rPr>
              <a:t>Name:	</a:t>
            </a:r>
            <a:r>
              <a:rPr sz="1500" spc="-5" dirty="0">
                <a:solidFill>
                  <a:srgbClr val="231F20"/>
                </a:solidFill>
                <a:latin typeface="Arial Unicode MS"/>
                <a:cs typeface="Arial Unicode MS"/>
              </a:rPr>
              <a:t>Captain </a:t>
            </a:r>
            <a:r>
              <a:rPr sz="1500" spc="-15" dirty="0">
                <a:solidFill>
                  <a:srgbClr val="231F20"/>
                </a:solidFill>
                <a:latin typeface="Arial Unicode MS"/>
                <a:cs typeface="Arial Unicode MS"/>
              </a:rPr>
              <a:t>David </a:t>
            </a:r>
            <a:r>
              <a:rPr sz="1500" spc="-25" dirty="0">
                <a:solidFill>
                  <a:srgbClr val="231F20"/>
                </a:solidFill>
                <a:latin typeface="Arial Unicode MS"/>
                <a:cs typeface="Arial Unicode MS"/>
              </a:rPr>
              <a:t>Arkush,  </a:t>
            </a:r>
            <a:r>
              <a:rPr sz="1200" spc="-5" dirty="0">
                <a:solidFill>
                  <a:srgbClr val="231F20"/>
                </a:solidFill>
                <a:latin typeface="Arial Unicode MS"/>
                <a:cs typeface="Arial Unicode MS"/>
              </a:rPr>
              <a:t>Dental </a:t>
            </a:r>
            <a:r>
              <a:rPr sz="1200" dirty="0">
                <a:solidFill>
                  <a:srgbClr val="231F20"/>
                </a:solidFill>
                <a:latin typeface="Arial Unicode MS"/>
                <a:cs typeface="Arial Unicode MS"/>
              </a:rPr>
              <a:t>Officer </a:t>
            </a:r>
            <a:r>
              <a:rPr sz="1200" spc="10" dirty="0">
                <a:solidFill>
                  <a:srgbClr val="231F20"/>
                </a:solidFill>
                <a:latin typeface="Arial Unicode MS"/>
                <a:cs typeface="Arial Unicode MS"/>
              </a:rPr>
              <a:t>in </a:t>
            </a:r>
            <a:r>
              <a:rPr sz="1200" spc="-5" dirty="0">
                <a:solidFill>
                  <a:srgbClr val="231F20"/>
                </a:solidFill>
                <a:latin typeface="Arial Unicode MS"/>
                <a:cs typeface="Arial Unicode MS"/>
              </a:rPr>
              <a:t>Army</a:t>
            </a:r>
            <a:r>
              <a:rPr sz="1200" spc="-16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 Unicode MS"/>
                <a:cs typeface="Arial Unicode MS"/>
              </a:rPr>
              <a:t>Dental  </a:t>
            </a:r>
            <a:r>
              <a:rPr sz="1200" spc="-15" dirty="0">
                <a:solidFill>
                  <a:srgbClr val="231F20"/>
                </a:solidFill>
                <a:latin typeface="Arial Unicode MS"/>
                <a:cs typeface="Arial Unicode MS"/>
              </a:rPr>
              <a:t>Corps</a:t>
            </a:r>
            <a:endParaRPr sz="1200">
              <a:latin typeface="Arial Unicode MS"/>
              <a:cs typeface="Arial Unicode MS"/>
            </a:endParaRPr>
          </a:p>
          <a:p>
            <a:pPr marL="125730">
              <a:lnSpc>
                <a:spcPct val="100000"/>
              </a:lnSpc>
              <a:spcBef>
                <a:spcPts val="100"/>
              </a:spcBef>
              <a:tabLst>
                <a:tab pos="845819" algn="l"/>
              </a:tabLst>
            </a:pPr>
            <a:r>
              <a:rPr sz="1500" b="1" spc="-30" dirty="0">
                <a:solidFill>
                  <a:srgbClr val="231F20"/>
                </a:solidFill>
                <a:latin typeface="Lucida Sans"/>
                <a:cs typeface="Lucida Sans"/>
              </a:rPr>
              <a:t>Age:	</a:t>
            </a:r>
            <a:r>
              <a:rPr sz="1500" spc="-80" dirty="0">
                <a:solidFill>
                  <a:srgbClr val="231F20"/>
                </a:solidFill>
                <a:latin typeface="Arial Unicode MS"/>
                <a:cs typeface="Arial Unicode MS"/>
              </a:rPr>
              <a:t>27 </a:t>
            </a:r>
            <a:r>
              <a:rPr sz="1500" spc="5" dirty="0">
                <a:solidFill>
                  <a:srgbClr val="231F20"/>
                </a:solidFill>
                <a:latin typeface="Arial Unicode MS"/>
                <a:cs typeface="Arial Unicode MS"/>
              </a:rPr>
              <a:t>when</a:t>
            </a:r>
            <a:r>
              <a:rPr sz="1500" spc="-1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500" dirty="0">
                <a:solidFill>
                  <a:srgbClr val="231F20"/>
                </a:solidFill>
                <a:latin typeface="Arial Unicode MS"/>
                <a:cs typeface="Arial Unicode MS"/>
              </a:rPr>
              <a:t>captured</a:t>
            </a:r>
            <a:endParaRPr sz="1500">
              <a:latin typeface="Arial Unicode MS"/>
              <a:cs typeface="Arial Unicode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53900" y="5973783"/>
            <a:ext cx="6510020" cy="1115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  <a:tab pos="241300" algn="l"/>
              </a:tabLst>
            </a:pP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He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was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allowed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take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patients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POW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dental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officer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nearby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camp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45" dirty="0">
                <a:solidFill>
                  <a:srgbClr val="231F20"/>
                </a:solidFill>
                <a:latin typeface="Arial Unicode MS"/>
                <a:cs typeface="Arial Unicode MS"/>
              </a:rPr>
              <a:t>as 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he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had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better</a:t>
            </a:r>
            <a:r>
              <a:rPr sz="1400" spc="-8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equipment</a:t>
            </a:r>
            <a:endParaRPr sz="1400">
              <a:latin typeface="Arial Unicode MS"/>
              <a:cs typeface="Arial Unicode MS"/>
            </a:endParaRPr>
          </a:p>
          <a:p>
            <a:pPr marL="241300" marR="81280" indent="-228600">
              <a:lnSpc>
                <a:spcPct val="100000"/>
              </a:lnSpc>
              <a:buChar char="•"/>
              <a:tabLst>
                <a:tab pos="240665" algn="l"/>
                <a:tab pos="241300" algn="l"/>
              </a:tabLst>
            </a:pP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He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could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trade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things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local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town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bought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things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such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45" dirty="0">
                <a:solidFill>
                  <a:srgbClr val="231F20"/>
                </a:solidFill>
                <a:latin typeface="Arial Unicode MS"/>
                <a:cs typeface="Arial Unicode MS"/>
              </a:rPr>
              <a:t>as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earphones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 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hear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radio 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(a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secret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radio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</a:t>
            </a:r>
            <a:r>
              <a:rPr sz="1400" spc="-24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camps)</a:t>
            </a:r>
            <a:endParaRPr sz="1400">
              <a:latin typeface="Arial Unicode MS"/>
              <a:cs typeface="Arial Unicode MS"/>
            </a:endParaRPr>
          </a:p>
          <a:p>
            <a:pPr marL="255270">
              <a:lnSpc>
                <a:spcPct val="100000"/>
              </a:lnSpc>
              <a:spcBef>
                <a:spcPts val="660"/>
              </a:spcBef>
            </a:pP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©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LSTM </a:t>
            </a:r>
            <a:r>
              <a:rPr sz="1000" i="1" spc="-50" dirty="0">
                <a:solidFill>
                  <a:srgbClr val="231F20"/>
                </a:solidFill>
                <a:latin typeface="Verdana"/>
                <a:cs typeface="Verdana"/>
              </a:rPr>
              <a:t>FEPOW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oral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history interview with David </a:t>
            </a:r>
            <a:r>
              <a:rPr sz="1000" i="1" spc="-95" dirty="0">
                <a:solidFill>
                  <a:srgbClr val="231F20"/>
                </a:solidFill>
                <a:latin typeface="Verdana"/>
                <a:cs typeface="Verdana"/>
              </a:rPr>
              <a:t>Arkush,</a:t>
            </a:r>
            <a:r>
              <a:rPr sz="1000" i="1" spc="-18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125" dirty="0">
                <a:solidFill>
                  <a:srgbClr val="231F20"/>
                </a:solidFill>
                <a:latin typeface="Verdana"/>
                <a:cs typeface="Verdana"/>
              </a:rPr>
              <a:t>2007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11593" y="7271994"/>
            <a:ext cx="3636010" cy="29016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315900" y="8399247"/>
            <a:ext cx="219202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>
              <a:lnSpc>
                <a:spcPct val="100000"/>
              </a:lnSpc>
              <a:spcBef>
                <a:spcPts val="100"/>
              </a:spcBef>
            </a:pP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Bamboo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dental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chair </a:t>
            </a:r>
            <a:r>
              <a:rPr sz="1000" i="1" spc="-100" dirty="0">
                <a:solidFill>
                  <a:srgbClr val="231F20"/>
                </a:solidFill>
                <a:latin typeface="Verdana"/>
                <a:cs typeface="Verdana"/>
              </a:rPr>
              <a:t>made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at</a:t>
            </a:r>
            <a:r>
              <a:rPr sz="1000" i="1" spc="-19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Chungkai 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Hospital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camp Thailand, sketched </a:t>
            </a:r>
            <a:r>
              <a:rPr sz="1000" i="1" spc="-95" dirty="0">
                <a:solidFill>
                  <a:srgbClr val="231F20"/>
                </a:solidFill>
                <a:latin typeface="Verdana"/>
                <a:cs typeface="Verdana"/>
              </a:rPr>
              <a:t>by 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Lieutenant </a:t>
            </a:r>
            <a:r>
              <a:rPr sz="1000" i="1" spc="-120" dirty="0">
                <a:solidFill>
                  <a:srgbClr val="231F20"/>
                </a:solidFill>
                <a:latin typeface="Verdana"/>
                <a:cs typeface="Verdana"/>
              </a:rPr>
              <a:t>F.</a:t>
            </a:r>
            <a:r>
              <a:rPr sz="1000" i="1" spc="-1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100" dirty="0">
                <a:solidFill>
                  <a:srgbClr val="231F20"/>
                </a:solidFill>
                <a:latin typeface="Verdana"/>
                <a:cs typeface="Verdana"/>
              </a:rPr>
              <a:t>Ransome-Smith,</a:t>
            </a:r>
            <a:endParaRPr sz="1000">
              <a:latin typeface="Verdana"/>
              <a:cs typeface="Verdana"/>
            </a:endParaRPr>
          </a:p>
          <a:p>
            <a:pPr marL="12700" marR="6350">
              <a:lnSpc>
                <a:spcPct val="100000"/>
              </a:lnSpc>
            </a:pP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©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courtesy </a:t>
            </a:r>
            <a:r>
              <a:rPr sz="1000" i="1" spc="-90" dirty="0">
                <a:solidFill>
                  <a:srgbClr val="231F20"/>
                </a:solidFill>
                <a:latin typeface="Verdana"/>
                <a:cs typeface="Verdana"/>
              </a:rPr>
              <a:t>C. Ransome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and </a:t>
            </a:r>
            <a:r>
              <a:rPr sz="1000" i="1" spc="-90" dirty="0">
                <a:solidFill>
                  <a:srgbClr val="231F20"/>
                </a:solidFill>
                <a:latin typeface="Verdana"/>
                <a:cs typeface="Verdana"/>
              </a:rPr>
              <a:t>Museum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of  </a:t>
            </a:r>
            <a:r>
              <a:rPr sz="1000" i="1" spc="-60" dirty="0">
                <a:solidFill>
                  <a:srgbClr val="231F20"/>
                </a:solidFill>
                <a:latin typeface="Verdana"/>
                <a:cs typeface="Verdana"/>
              </a:rPr>
              <a:t>Military</a:t>
            </a:r>
            <a:r>
              <a:rPr sz="1000" i="1" spc="-10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55" dirty="0">
                <a:solidFill>
                  <a:srgbClr val="231F20"/>
                </a:solidFill>
                <a:latin typeface="Verdana"/>
                <a:cs typeface="Verdana"/>
              </a:rPr>
              <a:t>Medicine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206899" y="10369714"/>
            <a:ext cx="245745" cy="224154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0"/>
              </a:spcBef>
            </a:pPr>
            <a:fld id="{81D60167-4931-47E6-BA6A-407CBD079E47}" type="slidenum">
              <a:rPr sz="1200" spc="-120" dirty="0">
                <a:solidFill>
                  <a:srgbClr val="231F20"/>
                </a:solidFill>
                <a:latin typeface="Arial Unicode MS"/>
                <a:cs typeface="Arial Unicode MS"/>
              </a:rPr>
              <a:t>4</a:t>
            </a:fld>
            <a:endParaRPr sz="1200">
              <a:latin typeface="Arial Unicode MS"/>
              <a:cs typeface="Arial Unicode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55599"/>
            <a:ext cx="4950460" cy="835660"/>
          </a:xfrm>
          <a:custGeom>
            <a:avLst/>
            <a:gdLst/>
            <a:ahLst/>
            <a:cxnLst/>
            <a:rect l="l" t="t" r="r" b="b"/>
            <a:pathLst>
              <a:path w="4950460" h="835660">
                <a:moveTo>
                  <a:pt x="4950003" y="381000"/>
                </a:moveTo>
                <a:lnTo>
                  <a:pt x="2266505" y="381000"/>
                </a:lnTo>
                <a:lnTo>
                  <a:pt x="2266505" y="0"/>
                </a:lnTo>
                <a:lnTo>
                  <a:pt x="0" y="0"/>
                </a:lnTo>
                <a:lnTo>
                  <a:pt x="0" y="381000"/>
                </a:lnTo>
                <a:lnTo>
                  <a:pt x="0" y="506399"/>
                </a:lnTo>
                <a:lnTo>
                  <a:pt x="0" y="835202"/>
                </a:lnTo>
                <a:lnTo>
                  <a:pt x="4950003" y="835202"/>
                </a:lnTo>
                <a:lnTo>
                  <a:pt x="4950003" y="381000"/>
                </a:lnTo>
                <a:close/>
              </a:path>
            </a:pathLst>
          </a:custGeom>
          <a:solidFill>
            <a:srgbClr val="6947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254" dirty="0"/>
              <a:t>W</a:t>
            </a:r>
            <a:r>
              <a:rPr spc="254" dirty="0"/>
              <a:t>orksheet</a:t>
            </a:r>
            <a:r>
              <a:rPr spc="65" dirty="0"/>
              <a:t> </a:t>
            </a:r>
            <a:r>
              <a:rPr sz="2500" spc="-20" dirty="0"/>
              <a:t>6</a:t>
            </a:r>
            <a:endParaRPr sz="2500"/>
          </a:p>
        </p:txBody>
      </p:sp>
      <p:sp>
        <p:nvSpPr>
          <p:cNvPr id="4" name="object 4"/>
          <p:cNvSpPr txBox="1"/>
          <p:nvPr/>
        </p:nvSpPr>
        <p:spPr>
          <a:xfrm>
            <a:off x="240099" y="647160"/>
            <a:ext cx="321754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1600" i="1" spc="254" dirty="0">
                <a:solidFill>
                  <a:srgbClr val="FFFFFF"/>
                </a:solidFill>
                <a:latin typeface="Verdana"/>
                <a:cs typeface="Verdana"/>
              </a:rPr>
              <a:t>Role </a:t>
            </a:r>
            <a:r>
              <a:rPr lang="en-GB" sz="1600" i="1" spc="-50" dirty="0">
                <a:solidFill>
                  <a:srgbClr val="FFFFFF"/>
                </a:solidFill>
                <a:latin typeface="Verdana"/>
                <a:cs typeface="Verdana"/>
              </a:rPr>
              <a:t>Play:</a:t>
            </a:r>
            <a:r>
              <a:rPr lang="en-GB" sz="1600" i="1" spc="-6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GB" sz="1600" i="1" spc="160" dirty="0">
                <a:solidFill>
                  <a:srgbClr val="FFFFFF"/>
                </a:solidFill>
                <a:latin typeface="Verdana"/>
                <a:cs typeface="Verdana"/>
              </a:rPr>
              <a:t>Nowell </a:t>
            </a:r>
            <a:r>
              <a:rPr lang="en-GB" sz="1600" i="1" spc="50" dirty="0">
                <a:solidFill>
                  <a:srgbClr val="FFFFFF"/>
                </a:solidFill>
                <a:latin typeface="Verdana"/>
                <a:cs typeface="Verdana"/>
              </a:rPr>
              <a:t>Peach</a:t>
            </a:r>
            <a:endParaRPr lang="en-GB" sz="1600" dirty="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88400" y="1236605"/>
            <a:ext cx="7020559" cy="8998585"/>
            <a:chOff x="288400" y="1236605"/>
            <a:chExt cx="7020559" cy="8998585"/>
          </a:xfrm>
        </p:grpSpPr>
        <p:sp>
          <p:nvSpPr>
            <p:cNvPr id="6" name="object 6"/>
            <p:cNvSpPr/>
            <p:nvPr/>
          </p:nvSpPr>
          <p:spPr>
            <a:xfrm>
              <a:off x="294754" y="1242949"/>
              <a:ext cx="6971030" cy="8985885"/>
            </a:xfrm>
            <a:custGeom>
              <a:avLst/>
              <a:gdLst/>
              <a:ahLst/>
              <a:cxnLst/>
              <a:rect l="l" t="t" r="r" b="b"/>
              <a:pathLst>
                <a:path w="6971030" h="8985885">
                  <a:moveTo>
                    <a:pt x="6970496" y="0"/>
                  </a:moveTo>
                  <a:lnTo>
                    <a:pt x="0" y="0"/>
                  </a:lnTo>
                  <a:lnTo>
                    <a:pt x="0" y="8985504"/>
                  </a:lnTo>
                  <a:lnTo>
                    <a:pt x="6970496" y="8985504"/>
                  </a:lnTo>
                  <a:lnTo>
                    <a:pt x="6970496" y="0"/>
                  </a:lnTo>
                  <a:close/>
                </a:path>
              </a:pathLst>
            </a:custGeom>
            <a:solidFill>
              <a:srgbClr val="98E7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94750" y="1287231"/>
              <a:ext cx="0" cy="8909685"/>
            </a:xfrm>
            <a:custGeom>
              <a:avLst/>
              <a:gdLst/>
              <a:ahLst/>
              <a:cxnLst/>
              <a:rect l="l" t="t" r="r" b="b"/>
              <a:pathLst>
                <a:path h="8909685">
                  <a:moveTo>
                    <a:pt x="0" y="0"/>
                  </a:moveTo>
                  <a:lnTo>
                    <a:pt x="0" y="890957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9101" y="10228452"/>
              <a:ext cx="6894830" cy="0"/>
            </a:xfrm>
            <a:custGeom>
              <a:avLst/>
              <a:gdLst/>
              <a:ahLst/>
              <a:cxnLst/>
              <a:rect l="l" t="t" r="r" b="b"/>
              <a:pathLst>
                <a:path w="6894830">
                  <a:moveTo>
                    <a:pt x="0" y="0"/>
                  </a:moveTo>
                  <a:lnTo>
                    <a:pt x="6894461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265249" y="1274581"/>
              <a:ext cx="0" cy="8909685"/>
            </a:xfrm>
            <a:custGeom>
              <a:avLst/>
              <a:gdLst/>
              <a:ahLst/>
              <a:cxnLst/>
              <a:rect l="l" t="t" r="r" b="b"/>
              <a:pathLst>
                <a:path h="8909685">
                  <a:moveTo>
                    <a:pt x="0" y="890957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26436" y="1242955"/>
              <a:ext cx="6894830" cy="0"/>
            </a:xfrm>
            <a:custGeom>
              <a:avLst/>
              <a:gdLst/>
              <a:ahLst/>
              <a:cxnLst/>
              <a:rect l="l" t="t" r="r" b="b"/>
              <a:pathLst>
                <a:path w="6894830">
                  <a:moveTo>
                    <a:pt x="689446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4750" y="1242960"/>
              <a:ext cx="6971030" cy="8985885"/>
            </a:xfrm>
            <a:custGeom>
              <a:avLst/>
              <a:gdLst/>
              <a:ahLst/>
              <a:cxnLst/>
              <a:rect l="l" t="t" r="r" b="b"/>
              <a:pathLst>
                <a:path w="6971030" h="8985885">
                  <a:moveTo>
                    <a:pt x="0" y="8966492"/>
                  </a:moveTo>
                  <a:lnTo>
                    <a:pt x="0" y="8985491"/>
                  </a:lnTo>
                  <a:lnTo>
                    <a:pt x="19011" y="8985491"/>
                  </a:lnTo>
                </a:path>
                <a:path w="6971030" h="8985885">
                  <a:moveTo>
                    <a:pt x="6951484" y="8985491"/>
                  </a:moveTo>
                  <a:lnTo>
                    <a:pt x="6970496" y="8985491"/>
                  </a:lnTo>
                  <a:lnTo>
                    <a:pt x="6970496" y="8966492"/>
                  </a:lnTo>
                </a:path>
                <a:path w="6971030" h="8985885">
                  <a:moveTo>
                    <a:pt x="6970496" y="18973"/>
                  </a:moveTo>
                  <a:lnTo>
                    <a:pt x="6970496" y="0"/>
                  </a:lnTo>
                  <a:lnTo>
                    <a:pt x="6951484" y="0"/>
                  </a:lnTo>
                </a:path>
                <a:path w="6971030" h="8985885">
                  <a:moveTo>
                    <a:pt x="19011" y="0"/>
                  </a:moveTo>
                  <a:lnTo>
                    <a:pt x="0" y="0"/>
                  </a:lnTo>
                  <a:lnTo>
                    <a:pt x="0" y="18973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27647" y="8227047"/>
              <a:ext cx="6880859" cy="1577340"/>
            </a:xfrm>
            <a:custGeom>
              <a:avLst/>
              <a:gdLst/>
              <a:ahLst/>
              <a:cxnLst/>
              <a:rect l="l" t="t" r="r" b="b"/>
              <a:pathLst>
                <a:path w="6880859" h="1577340">
                  <a:moveTo>
                    <a:pt x="6880859" y="0"/>
                  </a:moveTo>
                  <a:lnTo>
                    <a:pt x="0" y="0"/>
                  </a:lnTo>
                  <a:lnTo>
                    <a:pt x="0" y="1577340"/>
                  </a:lnTo>
                  <a:lnTo>
                    <a:pt x="6880859" y="1577340"/>
                  </a:lnTo>
                  <a:lnTo>
                    <a:pt x="6880859" y="0"/>
                  </a:lnTo>
                  <a:close/>
                </a:path>
              </a:pathLst>
            </a:custGeom>
            <a:solidFill>
              <a:srgbClr val="231F20">
                <a:alpha val="1424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14949" y="8214336"/>
              <a:ext cx="6730365" cy="1427480"/>
            </a:xfrm>
            <a:custGeom>
              <a:avLst/>
              <a:gdLst/>
              <a:ahLst/>
              <a:cxnLst/>
              <a:rect l="l" t="t" r="r" b="b"/>
              <a:pathLst>
                <a:path w="6730365" h="1427479">
                  <a:moveTo>
                    <a:pt x="6577698" y="0"/>
                  </a:moveTo>
                  <a:lnTo>
                    <a:pt x="152400" y="0"/>
                  </a:lnTo>
                  <a:lnTo>
                    <a:pt x="104231" y="7769"/>
                  </a:lnTo>
                  <a:lnTo>
                    <a:pt x="62396" y="29405"/>
                  </a:lnTo>
                  <a:lnTo>
                    <a:pt x="29405" y="62396"/>
                  </a:lnTo>
                  <a:lnTo>
                    <a:pt x="7769" y="104231"/>
                  </a:lnTo>
                  <a:lnTo>
                    <a:pt x="0" y="152400"/>
                  </a:lnTo>
                  <a:lnTo>
                    <a:pt x="0" y="1274914"/>
                  </a:lnTo>
                  <a:lnTo>
                    <a:pt x="7769" y="1323083"/>
                  </a:lnTo>
                  <a:lnTo>
                    <a:pt x="29405" y="1364918"/>
                  </a:lnTo>
                  <a:lnTo>
                    <a:pt x="62396" y="1397909"/>
                  </a:lnTo>
                  <a:lnTo>
                    <a:pt x="104231" y="1419544"/>
                  </a:lnTo>
                  <a:lnTo>
                    <a:pt x="152400" y="1427314"/>
                  </a:lnTo>
                  <a:lnTo>
                    <a:pt x="6577698" y="1427314"/>
                  </a:lnTo>
                  <a:lnTo>
                    <a:pt x="6625871" y="1419544"/>
                  </a:lnTo>
                  <a:lnTo>
                    <a:pt x="6667706" y="1397909"/>
                  </a:lnTo>
                  <a:lnTo>
                    <a:pt x="6700696" y="1364918"/>
                  </a:lnTo>
                  <a:lnTo>
                    <a:pt x="6722329" y="1323083"/>
                  </a:lnTo>
                  <a:lnTo>
                    <a:pt x="6730098" y="1274914"/>
                  </a:lnTo>
                  <a:lnTo>
                    <a:pt x="6730098" y="152400"/>
                  </a:lnTo>
                  <a:lnTo>
                    <a:pt x="6722329" y="104231"/>
                  </a:lnTo>
                  <a:lnTo>
                    <a:pt x="6700696" y="62396"/>
                  </a:lnTo>
                  <a:lnTo>
                    <a:pt x="6667706" y="29405"/>
                  </a:lnTo>
                  <a:lnTo>
                    <a:pt x="6625871" y="7769"/>
                  </a:lnTo>
                  <a:lnTo>
                    <a:pt x="6577698" y="0"/>
                  </a:lnTo>
                  <a:close/>
                </a:path>
              </a:pathLst>
            </a:custGeom>
            <a:solidFill>
              <a:srgbClr val="C46A3A">
                <a:alpha val="18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14949" y="8214336"/>
              <a:ext cx="6730365" cy="1427480"/>
            </a:xfrm>
            <a:custGeom>
              <a:avLst/>
              <a:gdLst/>
              <a:ahLst/>
              <a:cxnLst/>
              <a:rect l="l" t="t" r="r" b="b"/>
              <a:pathLst>
                <a:path w="6730365" h="1427479">
                  <a:moveTo>
                    <a:pt x="152400" y="0"/>
                  </a:moveTo>
                  <a:lnTo>
                    <a:pt x="104231" y="7769"/>
                  </a:lnTo>
                  <a:lnTo>
                    <a:pt x="62396" y="29405"/>
                  </a:lnTo>
                  <a:lnTo>
                    <a:pt x="29405" y="62396"/>
                  </a:lnTo>
                  <a:lnTo>
                    <a:pt x="7769" y="104231"/>
                  </a:lnTo>
                  <a:lnTo>
                    <a:pt x="0" y="152400"/>
                  </a:lnTo>
                  <a:lnTo>
                    <a:pt x="0" y="1274914"/>
                  </a:lnTo>
                  <a:lnTo>
                    <a:pt x="7769" y="1323083"/>
                  </a:lnTo>
                  <a:lnTo>
                    <a:pt x="29405" y="1364918"/>
                  </a:lnTo>
                  <a:lnTo>
                    <a:pt x="62396" y="1397909"/>
                  </a:lnTo>
                  <a:lnTo>
                    <a:pt x="104231" y="1419544"/>
                  </a:lnTo>
                  <a:lnTo>
                    <a:pt x="152400" y="1427314"/>
                  </a:lnTo>
                  <a:lnTo>
                    <a:pt x="6577698" y="1427314"/>
                  </a:lnTo>
                  <a:lnTo>
                    <a:pt x="6625871" y="1419544"/>
                  </a:lnTo>
                  <a:lnTo>
                    <a:pt x="6667706" y="1397909"/>
                  </a:lnTo>
                  <a:lnTo>
                    <a:pt x="6700696" y="1364918"/>
                  </a:lnTo>
                  <a:lnTo>
                    <a:pt x="6722329" y="1323083"/>
                  </a:lnTo>
                  <a:lnTo>
                    <a:pt x="6730098" y="1274914"/>
                  </a:lnTo>
                  <a:lnTo>
                    <a:pt x="6730098" y="152400"/>
                  </a:lnTo>
                  <a:lnTo>
                    <a:pt x="6722329" y="104231"/>
                  </a:lnTo>
                  <a:lnTo>
                    <a:pt x="6700696" y="62396"/>
                  </a:lnTo>
                  <a:lnTo>
                    <a:pt x="6667706" y="29405"/>
                  </a:lnTo>
                  <a:lnTo>
                    <a:pt x="6625871" y="7769"/>
                  </a:lnTo>
                  <a:lnTo>
                    <a:pt x="6577698" y="0"/>
                  </a:lnTo>
                  <a:lnTo>
                    <a:pt x="152400" y="0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83793" y="1452603"/>
              <a:ext cx="3142805" cy="230399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71100" y="3789757"/>
            <a:ext cx="6678295" cy="400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670300">
              <a:lnSpc>
                <a:spcPct val="100000"/>
              </a:lnSpc>
              <a:spcBef>
                <a:spcPts val="100"/>
              </a:spcBef>
            </a:pP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Former </a:t>
            </a:r>
            <a:r>
              <a:rPr sz="1000" i="1" spc="-50" dirty="0">
                <a:solidFill>
                  <a:srgbClr val="231F20"/>
                </a:solidFill>
                <a:latin typeface="Verdana"/>
                <a:cs typeface="Verdana"/>
              </a:rPr>
              <a:t>Fl/Lt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Nowell </a:t>
            </a:r>
            <a:r>
              <a:rPr sz="1000" i="1" spc="-50" dirty="0">
                <a:solidFill>
                  <a:srgbClr val="231F20"/>
                </a:solidFill>
                <a:latin typeface="Verdana"/>
                <a:cs typeface="Verdana"/>
              </a:rPr>
              <a:t>Peach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holding </a:t>
            </a:r>
            <a:r>
              <a:rPr sz="1000" i="1" spc="-90" dirty="0">
                <a:solidFill>
                  <a:srgbClr val="231F20"/>
                </a:solidFill>
                <a:latin typeface="Verdana"/>
                <a:cs typeface="Verdana"/>
              </a:rPr>
              <a:t>the </a:t>
            </a:r>
            <a:r>
              <a:rPr sz="1000" i="1" spc="-100" dirty="0">
                <a:solidFill>
                  <a:srgbClr val="231F20"/>
                </a:solidFill>
                <a:latin typeface="Verdana"/>
                <a:cs typeface="Verdana"/>
              </a:rPr>
              <a:t>home-made  </a:t>
            </a:r>
            <a:r>
              <a:rPr sz="1000" i="1" spc="-70" dirty="0">
                <a:solidFill>
                  <a:srgbClr val="231F20"/>
                </a:solidFill>
                <a:latin typeface="Verdana"/>
                <a:cs typeface="Verdana"/>
              </a:rPr>
              <a:t>patella </a:t>
            </a:r>
            <a:r>
              <a:rPr sz="1000" i="1" spc="-110" dirty="0">
                <a:solidFill>
                  <a:srgbClr val="231F20"/>
                </a:solidFill>
                <a:latin typeface="Verdana"/>
                <a:cs typeface="Verdana"/>
              </a:rPr>
              <a:t>hammer </a:t>
            </a:r>
            <a:r>
              <a:rPr sz="1000" i="1" spc="-85" dirty="0">
                <a:solidFill>
                  <a:srgbClr val="231F20"/>
                </a:solidFill>
                <a:latin typeface="Verdana"/>
                <a:cs typeface="Verdana"/>
              </a:rPr>
              <a:t>he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had </a:t>
            </a:r>
            <a:r>
              <a:rPr sz="1000" i="1" spc="-100" dirty="0">
                <a:solidFill>
                  <a:srgbClr val="231F20"/>
                </a:solidFill>
                <a:latin typeface="Verdana"/>
                <a:cs typeface="Verdana"/>
              </a:rPr>
              <a:t>made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in </a:t>
            </a:r>
            <a:r>
              <a:rPr sz="1000" i="1" spc="-155" dirty="0">
                <a:solidFill>
                  <a:srgbClr val="231F20"/>
                </a:solidFill>
                <a:latin typeface="Verdana"/>
                <a:cs typeface="Verdana"/>
              </a:rPr>
              <a:t>1943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in </a:t>
            </a:r>
            <a:r>
              <a:rPr sz="1000" i="1" spc="-90" dirty="0">
                <a:solidFill>
                  <a:srgbClr val="231F20"/>
                </a:solidFill>
                <a:latin typeface="Verdana"/>
                <a:cs typeface="Verdana"/>
              </a:rPr>
              <a:t>Tandjong</a:t>
            </a:r>
            <a:r>
              <a:rPr sz="1000" i="1" spc="-19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60" dirty="0">
                <a:solidFill>
                  <a:srgbClr val="231F20"/>
                </a:solidFill>
                <a:latin typeface="Verdana"/>
                <a:cs typeface="Verdana"/>
              </a:rPr>
              <a:t>Priok  </a:t>
            </a:r>
            <a:r>
              <a:rPr sz="1000" i="1" spc="-55" dirty="0">
                <a:solidFill>
                  <a:srgbClr val="231F20"/>
                </a:solidFill>
                <a:latin typeface="Verdana"/>
                <a:cs typeface="Verdana"/>
              </a:rPr>
              <a:t>POW </a:t>
            </a:r>
            <a:r>
              <a:rPr sz="1000" i="1" spc="-95" dirty="0">
                <a:solidFill>
                  <a:srgbClr val="231F20"/>
                </a:solidFill>
                <a:latin typeface="Verdana"/>
                <a:cs typeface="Verdana"/>
              </a:rPr>
              <a:t>camp, </a:t>
            </a:r>
            <a:r>
              <a:rPr sz="1000" i="1" spc="-114" dirty="0">
                <a:solidFill>
                  <a:srgbClr val="231F20"/>
                </a:solidFill>
                <a:latin typeface="Verdana"/>
                <a:cs typeface="Verdana"/>
              </a:rPr>
              <a:t>Java,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photograph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courtesy </a:t>
            </a:r>
            <a:r>
              <a:rPr sz="1000" i="1" spc="-90" dirty="0">
                <a:solidFill>
                  <a:srgbClr val="231F20"/>
                </a:solidFill>
                <a:latin typeface="Verdana"/>
                <a:cs typeface="Verdana"/>
              </a:rPr>
              <a:t>M.</a:t>
            </a:r>
            <a:r>
              <a:rPr sz="1000" i="1" spc="-19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000" i="1" spc="-70" dirty="0">
                <a:solidFill>
                  <a:srgbClr val="231F20"/>
                </a:solidFill>
                <a:latin typeface="Verdana"/>
                <a:cs typeface="Verdana"/>
              </a:rPr>
              <a:t>Parkes</a:t>
            </a:r>
            <a:endParaRPr sz="10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3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350">
              <a:latin typeface="Verdana"/>
              <a:cs typeface="Verdana"/>
            </a:endParaRPr>
          </a:p>
          <a:p>
            <a:pPr marL="339725">
              <a:lnSpc>
                <a:spcPct val="100000"/>
              </a:lnSpc>
            </a:pPr>
            <a:r>
              <a:rPr sz="1500" b="1" spc="-70" dirty="0">
                <a:solidFill>
                  <a:srgbClr val="231F20"/>
                </a:solidFill>
                <a:latin typeface="Lucida Sans"/>
                <a:cs typeface="Lucida Sans"/>
              </a:rPr>
              <a:t>Key </a:t>
            </a:r>
            <a:r>
              <a:rPr sz="1500" b="1" spc="-90" dirty="0">
                <a:solidFill>
                  <a:srgbClr val="231F20"/>
                </a:solidFill>
                <a:latin typeface="Lucida Sans"/>
                <a:cs typeface="Lucida Sans"/>
              </a:rPr>
              <a:t>skills </a:t>
            </a:r>
            <a:r>
              <a:rPr sz="1500" b="1" spc="-80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500" b="1" spc="-204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500" b="1" spc="-70" dirty="0">
                <a:solidFill>
                  <a:srgbClr val="231F20"/>
                </a:solidFill>
                <a:latin typeface="Lucida Sans"/>
                <a:cs typeface="Lucida Sans"/>
              </a:rPr>
              <a:t>strengths:</a:t>
            </a:r>
            <a:endParaRPr sz="1500">
              <a:latin typeface="Lucida Sans"/>
              <a:cs typeface="Lucida Sans"/>
            </a:endParaRPr>
          </a:p>
          <a:p>
            <a:pPr marL="345440" indent="-229235">
              <a:lnSpc>
                <a:spcPct val="100000"/>
              </a:lnSpc>
              <a:spcBef>
                <a:spcPts val="855"/>
              </a:spcBef>
              <a:buChar char="•"/>
              <a:tabLst>
                <a:tab pos="345440" algn="l"/>
                <a:tab pos="346075" algn="l"/>
              </a:tabLst>
            </a:pP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Carried </a:t>
            </a:r>
            <a:r>
              <a:rPr sz="1400" spc="20" dirty="0">
                <a:solidFill>
                  <a:srgbClr val="231F20"/>
                </a:solidFill>
                <a:latin typeface="Arial Unicode MS"/>
                <a:cs typeface="Arial Unicode MS"/>
              </a:rPr>
              <a:t>out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emergency</a:t>
            </a:r>
            <a:r>
              <a:rPr sz="1400" spc="-12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surgery</a:t>
            </a:r>
            <a:endParaRPr sz="1400">
              <a:latin typeface="Arial Unicode MS"/>
              <a:cs typeface="Arial Unicode MS"/>
            </a:endParaRPr>
          </a:p>
          <a:p>
            <a:pPr marL="345440" marR="76200" indent="-228600">
              <a:lnSpc>
                <a:spcPct val="100000"/>
              </a:lnSpc>
              <a:buChar char="•"/>
              <a:tabLst>
                <a:tab pos="345440" algn="l"/>
                <a:tab pos="346075" algn="l"/>
              </a:tabLst>
            </a:pP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Spent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hours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going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through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Gray’s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Anatomy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medical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text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book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made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lots 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of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notes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that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helped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him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pass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medical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exams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on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his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release</a:t>
            </a:r>
            <a:endParaRPr sz="1400">
              <a:latin typeface="Arial Unicode MS"/>
              <a:cs typeface="Arial Unicode MS"/>
            </a:endParaRPr>
          </a:p>
          <a:p>
            <a:pPr marL="345440" marR="127635" indent="-228600">
              <a:lnSpc>
                <a:spcPct val="100000"/>
              </a:lnSpc>
              <a:buChar char="•"/>
              <a:tabLst>
                <a:tab pos="345440" algn="l"/>
                <a:tab pos="346075" algn="l"/>
              </a:tabLst>
            </a:pPr>
            <a:r>
              <a:rPr sz="1400" spc="-114" dirty="0">
                <a:solidFill>
                  <a:srgbClr val="231F20"/>
                </a:solidFill>
                <a:latin typeface="Arial Unicode MS"/>
                <a:cs typeface="Arial Unicode MS"/>
              </a:rPr>
              <a:t>To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avoid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malaria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he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made </a:t>
            </a: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sure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he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wore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long </a:t>
            </a: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sleeved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tops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long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trousers</a:t>
            </a:r>
            <a:r>
              <a:rPr sz="1400" spc="-22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stayed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his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mosquito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net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at </a:t>
            </a:r>
            <a:r>
              <a:rPr sz="1400" spc="20" dirty="0">
                <a:solidFill>
                  <a:srgbClr val="231F20"/>
                </a:solidFill>
                <a:latin typeface="Arial Unicode MS"/>
                <a:cs typeface="Arial Unicode MS"/>
              </a:rPr>
              <a:t>night</a:t>
            </a:r>
            <a:r>
              <a:rPr sz="1400" spc="-26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time</a:t>
            </a:r>
            <a:endParaRPr sz="1400">
              <a:latin typeface="Arial Unicode MS"/>
              <a:cs typeface="Arial Unicode MS"/>
            </a:endParaRPr>
          </a:p>
          <a:p>
            <a:pPr marL="345440" marR="170180" indent="-228600">
              <a:lnSpc>
                <a:spcPct val="100000"/>
              </a:lnSpc>
              <a:buChar char="•"/>
              <a:tabLst>
                <a:tab pos="345440" algn="l"/>
                <a:tab pos="346075" algn="l"/>
              </a:tabLst>
            </a:pP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Looked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after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people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35" dirty="0">
                <a:solidFill>
                  <a:srgbClr val="231F20"/>
                </a:solidFill>
                <a:latin typeface="Arial Unicode MS"/>
                <a:cs typeface="Arial Unicode MS"/>
              </a:rPr>
              <a:t>with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dysentery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those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suffering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from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vitamin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deficiency 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disorders</a:t>
            </a:r>
            <a:endParaRPr sz="1400">
              <a:latin typeface="Arial Unicode MS"/>
              <a:cs typeface="Arial Unicode MS"/>
            </a:endParaRPr>
          </a:p>
          <a:p>
            <a:pPr marL="345440" indent="-229235">
              <a:lnSpc>
                <a:spcPct val="100000"/>
              </a:lnSpc>
              <a:buChar char="•"/>
              <a:tabLst>
                <a:tab pos="345440" algn="l"/>
                <a:tab pos="346075" algn="l"/>
              </a:tabLst>
            </a:pP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Worked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St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Vincentius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hospital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staying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on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wards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look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after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men</a:t>
            </a:r>
            <a:endParaRPr sz="1400">
              <a:latin typeface="Arial Unicode MS"/>
              <a:cs typeface="Arial Unicode MS"/>
            </a:endParaRPr>
          </a:p>
          <a:p>
            <a:pPr marL="345440" marR="5080" indent="-228600">
              <a:lnSpc>
                <a:spcPct val="100000"/>
              </a:lnSpc>
              <a:buChar char="•"/>
              <a:tabLst>
                <a:tab pos="345440" algn="l"/>
                <a:tab pos="346075" algn="l"/>
              </a:tabLst>
            </a:pPr>
            <a:r>
              <a:rPr sz="1400" spc="-25" dirty="0">
                <a:solidFill>
                  <a:srgbClr val="231F20"/>
                </a:solidFill>
                <a:latin typeface="Arial Unicode MS"/>
                <a:cs typeface="Arial Unicode MS"/>
              </a:rPr>
              <a:t>He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designed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special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leg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support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help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man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35" dirty="0">
                <a:solidFill>
                  <a:srgbClr val="231F20"/>
                </a:solidFill>
                <a:latin typeface="Arial Unicode MS"/>
                <a:cs typeface="Arial Unicode MS"/>
              </a:rPr>
              <a:t>with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foot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drop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</a:t>
            </a:r>
            <a:r>
              <a:rPr sz="1400" spc="-3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walk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Unicode MS"/>
                <a:cs typeface="Arial Unicode MS"/>
              </a:rPr>
              <a:t>again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60" dirty="0">
                <a:solidFill>
                  <a:srgbClr val="231F20"/>
                </a:solidFill>
                <a:latin typeface="Arial Unicode MS"/>
                <a:cs typeface="Arial Unicode MS"/>
              </a:rPr>
              <a:t>-</a:t>
            </a: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by  </a:t>
            </a:r>
            <a:r>
              <a:rPr sz="1400" spc="20" dirty="0">
                <a:solidFill>
                  <a:srgbClr val="231F20"/>
                </a:solidFill>
                <a:latin typeface="Arial Unicode MS"/>
                <a:cs typeface="Arial Unicode MS"/>
              </a:rPr>
              <a:t>tying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band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below the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knee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another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one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around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foot </a:t>
            </a:r>
            <a:r>
              <a:rPr sz="1400" spc="35" dirty="0">
                <a:solidFill>
                  <a:srgbClr val="231F20"/>
                </a:solidFill>
                <a:latin typeface="Arial Unicode MS"/>
                <a:cs typeface="Arial Unicode MS"/>
              </a:rPr>
              <a:t>with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string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to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hold 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foot</a:t>
            </a:r>
            <a:r>
              <a:rPr sz="1400" spc="-8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up</a:t>
            </a:r>
            <a:endParaRPr sz="1400">
              <a:latin typeface="Arial Unicode MS"/>
              <a:cs typeface="Arial Unicode MS"/>
            </a:endParaRPr>
          </a:p>
          <a:p>
            <a:pPr marL="345440" indent="-229235">
              <a:lnSpc>
                <a:spcPct val="100000"/>
              </a:lnSpc>
              <a:buChar char="•"/>
              <a:tabLst>
                <a:tab pos="345440" algn="l"/>
                <a:tab pos="346075" algn="l"/>
              </a:tabLst>
            </a:pPr>
            <a:r>
              <a:rPr sz="1400" spc="-30" dirty="0">
                <a:solidFill>
                  <a:srgbClr val="231F20"/>
                </a:solidFill>
                <a:latin typeface="Arial Unicode MS"/>
                <a:cs typeface="Arial Unicode MS"/>
              </a:rPr>
              <a:t>Played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chess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and </a:t>
            </a:r>
            <a:r>
              <a:rPr sz="1400" spc="10" dirty="0">
                <a:solidFill>
                  <a:srgbClr val="231F20"/>
                </a:solidFill>
                <a:latin typeface="Arial Unicode MS"/>
                <a:cs typeface="Arial Unicode MS"/>
              </a:rPr>
              <a:t>badminton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the</a:t>
            </a:r>
            <a:r>
              <a:rPr sz="1400" spc="-18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Arial Unicode MS"/>
                <a:cs typeface="Arial Unicode MS"/>
              </a:rPr>
              <a:t>camps</a:t>
            </a:r>
            <a:endParaRPr sz="1400">
              <a:latin typeface="Arial Unicode MS"/>
              <a:cs typeface="Arial Unicode MS"/>
            </a:endParaRPr>
          </a:p>
          <a:p>
            <a:pPr marL="345440" indent="-229235">
              <a:lnSpc>
                <a:spcPct val="100000"/>
              </a:lnSpc>
              <a:buChar char="•"/>
              <a:tabLst>
                <a:tab pos="345440" algn="l"/>
                <a:tab pos="346075" algn="l"/>
              </a:tabLst>
            </a:pP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Drew </a:t>
            </a:r>
            <a:r>
              <a:rPr sz="1400" spc="-15" dirty="0">
                <a:solidFill>
                  <a:srgbClr val="231F20"/>
                </a:solidFill>
                <a:latin typeface="Arial Unicode MS"/>
                <a:cs typeface="Arial Unicode MS"/>
              </a:rPr>
              <a:t>many </a:t>
            </a:r>
            <a:r>
              <a:rPr sz="1400" dirty="0">
                <a:solidFill>
                  <a:srgbClr val="231F20"/>
                </a:solidFill>
                <a:latin typeface="Arial Unicode MS"/>
                <a:cs typeface="Arial Unicode MS"/>
              </a:rPr>
              <a:t>pictures of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birds </a:t>
            </a:r>
            <a:r>
              <a:rPr sz="1400" spc="15" dirty="0">
                <a:solidFill>
                  <a:srgbClr val="231F20"/>
                </a:solidFill>
                <a:latin typeface="Arial Unicode MS"/>
                <a:cs typeface="Arial Unicode MS"/>
              </a:rPr>
              <a:t>in </a:t>
            </a:r>
            <a:r>
              <a:rPr sz="1400" spc="-40" dirty="0">
                <a:solidFill>
                  <a:srgbClr val="231F20"/>
                </a:solidFill>
                <a:latin typeface="Arial Unicode MS"/>
                <a:cs typeface="Arial Unicode MS"/>
              </a:rPr>
              <a:t>a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diary</a:t>
            </a:r>
            <a:r>
              <a:rPr sz="1400" spc="-27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Unicode MS"/>
                <a:cs typeface="Arial Unicode MS"/>
              </a:rPr>
              <a:t>he </a:t>
            </a:r>
            <a:r>
              <a:rPr sz="1400" spc="5" dirty="0">
                <a:solidFill>
                  <a:srgbClr val="231F20"/>
                </a:solidFill>
                <a:latin typeface="Arial Unicode MS"/>
                <a:cs typeface="Arial Unicode MS"/>
              </a:rPr>
              <a:t>kept</a:t>
            </a:r>
            <a:endParaRPr sz="1400">
              <a:latin typeface="Arial Unicode MS"/>
              <a:cs typeface="Arial Unicode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206899" y="10369714"/>
            <a:ext cx="245745" cy="224154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0"/>
              </a:spcBef>
            </a:pPr>
            <a:fld id="{81D60167-4931-47E6-BA6A-407CBD079E47}" type="slidenum">
              <a:rPr sz="1200" spc="-120" dirty="0">
                <a:solidFill>
                  <a:srgbClr val="231F20"/>
                </a:solidFill>
                <a:latin typeface="Arial Unicode MS"/>
                <a:cs typeface="Arial Unicode MS"/>
              </a:rPr>
              <a:t>5</a:t>
            </a:fld>
            <a:endParaRPr sz="1200">
              <a:latin typeface="Arial Unicode MS"/>
              <a:cs typeface="Arial Unicode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82900" y="3114809"/>
            <a:ext cx="54165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65" dirty="0">
                <a:solidFill>
                  <a:srgbClr val="231F20"/>
                </a:solidFill>
                <a:latin typeface="Lucida Sans"/>
                <a:cs typeface="Lucida Sans"/>
              </a:rPr>
              <a:t>Fro</a:t>
            </a:r>
            <a:r>
              <a:rPr sz="1500" b="1" spc="-150" dirty="0">
                <a:solidFill>
                  <a:srgbClr val="231F20"/>
                </a:solidFill>
                <a:latin typeface="Lucida Sans"/>
                <a:cs typeface="Lucida Sans"/>
              </a:rPr>
              <a:t>m</a:t>
            </a:r>
            <a:r>
              <a:rPr sz="1500" b="1" spc="70" dirty="0">
                <a:solidFill>
                  <a:srgbClr val="231F20"/>
                </a:solidFill>
                <a:latin typeface="Lucida Sans"/>
                <a:cs typeface="Lucida Sans"/>
              </a:rPr>
              <a:t>:</a:t>
            </a:r>
            <a:endParaRPr sz="1500">
              <a:latin typeface="Lucida Sans"/>
              <a:cs typeface="Lucida San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02900" y="3114809"/>
            <a:ext cx="55626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solidFill>
                  <a:srgbClr val="231F20"/>
                </a:solidFill>
                <a:latin typeface="Arial Unicode MS"/>
                <a:cs typeface="Arial Unicode MS"/>
              </a:rPr>
              <a:t>Bristol</a:t>
            </a:r>
            <a:endParaRPr sz="1500">
              <a:latin typeface="Arial Unicode MS"/>
              <a:cs typeface="Arial Unicode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69500" y="1386944"/>
            <a:ext cx="2365375" cy="1382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u="heavy" spc="-1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NOWELL</a:t>
            </a:r>
            <a:r>
              <a:rPr sz="2000" i="1" u="heavy" spc="-54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i="1" u="heavy" spc="-4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Courier New"/>
                <a:cs typeface="Courier New"/>
              </a:rPr>
              <a:t>PEACH</a:t>
            </a:r>
            <a:endParaRPr sz="2000">
              <a:latin typeface="Courier New"/>
              <a:cs typeface="Courier New"/>
            </a:endParaRPr>
          </a:p>
          <a:p>
            <a:pPr marL="125730">
              <a:lnSpc>
                <a:spcPts val="1770"/>
              </a:lnSpc>
              <a:spcBef>
                <a:spcPts val="1755"/>
              </a:spcBef>
              <a:tabLst>
                <a:tab pos="845819" algn="l"/>
              </a:tabLst>
            </a:pPr>
            <a:r>
              <a:rPr sz="1500" b="1" spc="-40" dirty="0">
                <a:solidFill>
                  <a:srgbClr val="231F20"/>
                </a:solidFill>
                <a:latin typeface="Lucida Sans"/>
                <a:cs typeface="Lucida Sans"/>
              </a:rPr>
              <a:t>Name:	</a:t>
            </a:r>
            <a:r>
              <a:rPr sz="1500" spc="5" dirty="0">
                <a:solidFill>
                  <a:srgbClr val="231F20"/>
                </a:solidFill>
                <a:latin typeface="Arial Unicode MS"/>
                <a:cs typeface="Arial Unicode MS"/>
              </a:rPr>
              <a:t>Nowell</a:t>
            </a:r>
            <a:r>
              <a:rPr sz="1500" spc="-5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500" spc="-35" dirty="0">
                <a:solidFill>
                  <a:srgbClr val="231F20"/>
                </a:solidFill>
                <a:latin typeface="Arial Unicode MS"/>
                <a:cs typeface="Arial Unicode MS"/>
              </a:rPr>
              <a:t>Peach</a:t>
            </a:r>
            <a:endParaRPr sz="1500">
              <a:latin typeface="Arial Unicode MS"/>
              <a:cs typeface="Arial Unicode MS"/>
            </a:endParaRPr>
          </a:p>
          <a:p>
            <a:pPr marL="845819">
              <a:lnSpc>
                <a:spcPts val="1410"/>
              </a:lnSpc>
            </a:pPr>
            <a:r>
              <a:rPr sz="1200" spc="-55" dirty="0">
                <a:solidFill>
                  <a:srgbClr val="231F20"/>
                </a:solidFill>
                <a:latin typeface="Arial Unicode MS"/>
                <a:cs typeface="Arial Unicode MS"/>
              </a:rPr>
              <a:t>RAF </a:t>
            </a:r>
            <a:r>
              <a:rPr sz="1200" dirty="0">
                <a:solidFill>
                  <a:srgbClr val="231F20"/>
                </a:solidFill>
                <a:latin typeface="Arial Unicode MS"/>
                <a:cs typeface="Arial Unicode MS"/>
              </a:rPr>
              <a:t>Medical</a:t>
            </a:r>
            <a:r>
              <a:rPr sz="1200" spc="-20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 Unicode MS"/>
                <a:cs typeface="Arial Unicode MS"/>
              </a:rPr>
              <a:t>Service</a:t>
            </a:r>
            <a:endParaRPr sz="120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850">
              <a:latin typeface="Arial Unicode MS"/>
              <a:cs typeface="Arial Unicode MS"/>
            </a:endParaRPr>
          </a:p>
          <a:p>
            <a:pPr marL="125730">
              <a:lnSpc>
                <a:spcPct val="100000"/>
              </a:lnSpc>
              <a:tabLst>
                <a:tab pos="845819" algn="l"/>
              </a:tabLst>
            </a:pPr>
            <a:r>
              <a:rPr sz="1500" b="1" spc="-30" dirty="0">
                <a:solidFill>
                  <a:srgbClr val="231F20"/>
                </a:solidFill>
                <a:latin typeface="Lucida Sans"/>
                <a:cs typeface="Lucida Sans"/>
              </a:rPr>
              <a:t>Age:	</a:t>
            </a:r>
            <a:r>
              <a:rPr sz="1500" spc="-30" dirty="0">
                <a:solidFill>
                  <a:srgbClr val="231F20"/>
                </a:solidFill>
                <a:latin typeface="Arial Unicode MS"/>
                <a:cs typeface="Arial Unicode MS"/>
              </a:rPr>
              <a:t>28 </a:t>
            </a:r>
            <a:r>
              <a:rPr sz="1500" spc="5" dirty="0">
                <a:solidFill>
                  <a:srgbClr val="231F20"/>
                </a:solidFill>
                <a:latin typeface="Arial Unicode MS"/>
                <a:cs typeface="Arial Unicode MS"/>
              </a:rPr>
              <a:t>when</a:t>
            </a:r>
            <a:r>
              <a:rPr sz="1500" spc="-105" dirty="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sz="1500" dirty="0">
                <a:solidFill>
                  <a:srgbClr val="231F20"/>
                </a:solidFill>
                <a:latin typeface="Arial Unicode MS"/>
                <a:cs typeface="Arial Unicode MS"/>
              </a:rPr>
              <a:t>captured</a:t>
            </a:r>
            <a:endParaRPr sz="1500">
              <a:latin typeface="Arial Unicode MS"/>
              <a:cs typeface="Arial Unicode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94899" y="9810446"/>
            <a:ext cx="370967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i="1" spc="-210" dirty="0">
                <a:solidFill>
                  <a:srgbClr val="231F20"/>
                </a:solidFill>
                <a:latin typeface="Verdana"/>
                <a:cs typeface="Verdana"/>
              </a:rPr>
              <a:t>©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LSTM </a:t>
            </a:r>
            <a:r>
              <a:rPr sz="1000" i="1" spc="-50" dirty="0">
                <a:solidFill>
                  <a:srgbClr val="231F20"/>
                </a:solidFill>
                <a:latin typeface="Verdana"/>
                <a:cs typeface="Verdana"/>
              </a:rPr>
              <a:t>FEPOW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oral </a:t>
            </a:r>
            <a:r>
              <a:rPr sz="1000" i="1" spc="-80" dirty="0">
                <a:solidFill>
                  <a:srgbClr val="231F20"/>
                </a:solidFill>
                <a:latin typeface="Verdana"/>
                <a:cs typeface="Verdana"/>
              </a:rPr>
              <a:t>history interview with </a:t>
            </a:r>
            <a:r>
              <a:rPr sz="1000" i="1" spc="-65" dirty="0">
                <a:solidFill>
                  <a:srgbClr val="231F20"/>
                </a:solidFill>
                <a:latin typeface="Verdana"/>
                <a:cs typeface="Verdana"/>
              </a:rPr>
              <a:t>Nowell Peach, </a:t>
            </a:r>
            <a:r>
              <a:rPr sz="1000" i="1" spc="-125" dirty="0">
                <a:solidFill>
                  <a:srgbClr val="231F20"/>
                </a:solidFill>
                <a:latin typeface="Verdana"/>
                <a:cs typeface="Verdana"/>
              </a:rPr>
              <a:t>2007 </a:t>
            </a:r>
            <a:r>
              <a:rPr sz="1000" i="1" spc="-75" dirty="0">
                <a:solidFill>
                  <a:srgbClr val="231F20"/>
                </a:solidFill>
                <a:latin typeface="Verdana"/>
                <a:cs typeface="Verdana"/>
              </a:rPr>
              <a:t>and  </a:t>
            </a:r>
            <a:r>
              <a:rPr sz="1000" i="1" spc="-105" dirty="0">
                <a:solidFill>
                  <a:srgbClr val="231F20"/>
                </a:solidFill>
                <a:latin typeface="Verdana"/>
                <a:cs typeface="Verdana"/>
              </a:rPr>
              <a:t>2008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27647" y="8227047"/>
            <a:ext cx="6880859" cy="1577340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9539">
              <a:lnSpc>
                <a:spcPct val="100000"/>
              </a:lnSpc>
              <a:spcBef>
                <a:spcPts val="355"/>
              </a:spcBef>
            </a:pPr>
            <a:r>
              <a:rPr sz="1400" i="1" spc="-185" dirty="0">
                <a:solidFill>
                  <a:srgbClr val="231F20"/>
                </a:solidFill>
                <a:latin typeface="Verdana"/>
                <a:cs typeface="Verdana"/>
              </a:rPr>
              <a:t>“I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95" dirty="0">
                <a:solidFill>
                  <a:srgbClr val="231F20"/>
                </a:solidFill>
                <a:latin typeface="Verdana"/>
                <a:cs typeface="Verdana"/>
              </a:rPr>
              <a:t>also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10" dirty="0">
                <a:solidFill>
                  <a:srgbClr val="231F20"/>
                </a:solidFill>
                <a:latin typeface="Verdana"/>
                <a:cs typeface="Verdana"/>
              </a:rPr>
              <a:t>had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a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0" dirty="0">
                <a:solidFill>
                  <a:srgbClr val="231F20"/>
                </a:solidFill>
                <a:latin typeface="Verdana"/>
                <a:cs typeface="Verdana"/>
              </a:rPr>
              <a:t>stainless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10" dirty="0">
                <a:solidFill>
                  <a:srgbClr val="231F20"/>
                </a:solidFill>
                <a:latin typeface="Verdana"/>
                <a:cs typeface="Verdana"/>
              </a:rPr>
              <a:t>steel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handle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45" dirty="0">
                <a:solidFill>
                  <a:srgbClr val="231F20"/>
                </a:solidFill>
                <a:latin typeface="Verdana"/>
                <a:cs typeface="Verdana"/>
              </a:rPr>
              <a:t>made,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to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0" dirty="0">
                <a:solidFill>
                  <a:srgbClr val="231F20"/>
                </a:solidFill>
                <a:latin typeface="Verdana"/>
                <a:cs typeface="Verdana"/>
              </a:rPr>
              <a:t>carry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25" dirty="0">
                <a:solidFill>
                  <a:srgbClr val="231F20"/>
                </a:solidFill>
                <a:latin typeface="Verdana"/>
                <a:cs typeface="Verdana"/>
              </a:rPr>
              <a:t>razor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blades,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10" dirty="0">
                <a:solidFill>
                  <a:srgbClr val="231F20"/>
                </a:solidFill>
                <a:latin typeface="Verdana"/>
                <a:cs typeface="Verdana"/>
              </a:rPr>
              <a:t>used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as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a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25" dirty="0">
                <a:solidFill>
                  <a:srgbClr val="231F20"/>
                </a:solidFill>
                <a:latin typeface="Verdana"/>
                <a:cs typeface="Verdana"/>
              </a:rPr>
              <a:t>scalpel.”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Verdana"/>
              <a:cs typeface="Verdana"/>
            </a:endParaRPr>
          </a:p>
          <a:p>
            <a:pPr marL="129539">
              <a:lnSpc>
                <a:spcPct val="100000"/>
              </a:lnSpc>
            </a:pPr>
            <a:r>
              <a:rPr sz="1400" i="1" spc="-185" dirty="0">
                <a:solidFill>
                  <a:srgbClr val="231F20"/>
                </a:solidFill>
                <a:latin typeface="Verdana"/>
                <a:cs typeface="Verdana"/>
              </a:rPr>
              <a:t>“I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got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0" dirty="0">
                <a:solidFill>
                  <a:srgbClr val="231F20"/>
                </a:solidFill>
                <a:latin typeface="Verdana"/>
                <a:cs typeface="Verdana"/>
              </a:rPr>
              <a:t>again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0" dirty="0">
                <a:solidFill>
                  <a:srgbClr val="231F20"/>
                </a:solidFill>
                <a:latin typeface="Verdana"/>
                <a:cs typeface="Verdana"/>
              </a:rPr>
              <a:t>engineers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to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10" dirty="0">
                <a:solidFill>
                  <a:srgbClr val="231F20"/>
                </a:solidFill>
                <a:latin typeface="Verdana"/>
                <a:cs typeface="Verdana"/>
              </a:rPr>
              <a:t>convert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a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25" dirty="0">
                <a:solidFill>
                  <a:srgbClr val="231F20"/>
                </a:solidFill>
                <a:latin typeface="Verdana"/>
                <a:cs typeface="Verdana"/>
              </a:rPr>
              <a:t>normal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iron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bedstead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10" dirty="0">
                <a:solidFill>
                  <a:srgbClr val="231F20"/>
                </a:solidFill>
                <a:latin typeface="Verdana"/>
                <a:cs typeface="Verdana"/>
              </a:rPr>
              <a:t>into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10" dirty="0">
                <a:solidFill>
                  <a:srgbClr val="231F20"/>
                </a:solidFill>
                <a:latin typeface="Verdana"/>
                <a:cs typeface="Verdana"/>
              </a:rPr>
              <a:t>an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90" dirty="0">
                <a:solidFill>
                  <a:srgbClr val="231F20"/>
                </a:solidFill>
                <a:latin typeface="Verdana"/>
                <a:cs typeface="Verdana"/>
              </a:rPr>
              <a:t>orthopedic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95" dirty="0">
                <a:solidFill>
                  <a:srgbClr val="231F20"/>
                </a:solidFill>
                <a:latin typeface="Verdana"/>
                <a:cs typeface="Verdana"/>
              </a:rPr>
              <a:t>bed</a:t>
            </a:r>
            <a:endParaRPr sz="1400">
              <a:latin typeface="Verdana"/>
              <a:cs typeface="Verdana"/>
            </a:endParaRPr>
          </a:p>
          <a:p>
            <a:pPr marL="129539" marR="311785">
              <a:lnSpc>
                <a:spcPct val="100000"/>
              </a:lnSpc>
            </a:pPr>
            <a:r>
              <a:rPr sz="1400" i="1" spc="-195" dirty="0">
                <a:solidFill>
                  <a:srgbClr val="231F20"/>
                </a:solidFill>
                <a:latin typeface="Verdana"/>
                <a:cs typeface="Verdana"/>
              </a:rPr>
              <a:t>...They 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made </a:t>
            </a:r>
            <a:r>
              <a:rPr sz="1400" i="1" spc="-100" dirty="0">
                <a:solidFill>
                  <a:srgbClr val="231F20"/>
                </a:solidFill>
                <a:latin typeface="Verdana"/>
                <a:cs typeface="Verdana"/>
              </a:rPr>
              <a:t>wheels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to </a:t>
            </a:r>
            <a:r>
              <a:rPr sz="1400" i="1" spc="-95" dirty="0">
                <a:solidFill>
                  <a:srgbClr val="231F20"/>
                </a:solidFill>
                <a:latin typeface="Verdana"/>
                <a:cs typeface="Verdana"/>
              </a:rPr>
              <a:t>go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up and </a:t>
            </a:r>
            <a:r>
              <a:rPr sz="1400" i="1" spc="-110" dirty="0">
                <a:solidFill>
                  <a:srgbClr val="231F20"/>
                </a:solidFill>
                <a:latin typeface="Verdana"/>
                <a:cs typeface="Verdana"/>
              </a:rPr>
              <a:t>down on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the </a:t>
            </a:r>
            <a:r>
              <a:rPr sz="1400" i="1" spc="-90" dirty="0">
                <a:solidFill>
                  <a:srgbClr val="231F20"/>
                </a:solidFill>
                <a:latin typeface="Verdana"/>
                <a:cs typeface="Verdana"/>
              </a:rPr>
              <a:t>side </a:t>
            </a:r>
            <a:r>
              <a:rPr sz="1400" i="1" spc="-95" dirty="0">
                <a:solidFill>
                  <a:srgbClr val="231F20"/>
                </a:solidFill>
                <a:latin typeface="Verdana"/>
                <a:cs typeface="Verdana"/>
              </a:rPr>
              <a:t>rails </a:t>
            </a:r>
            <a:r>
              <a:rPr sz="1400" i="1" spc="-100" dirty="0">
                <a:solidFill>
                  <a:srgbClr val="231F20"/>
                </a:solidFill>
                <a:latin typeface="Verdana"/>
                <a:cs typeface="Verdana"/>
              </a:rPr>
              <a:t>of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the </a:t>
            </a:r>
            <a:r>
              <a:rPr sz="1400" i="1" spc="-95" dirty="0">
                <a:solidFill>
                  <a:srgbClr val="231F20"/>
                </a:solidFill>
                <a:latin typeface="Verdana"/>
                <a:cs typeface="Verdana"/>
              </a:rPr>
              <a:t>bed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and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then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a sort  </a:t>
            </a:r>
            <a:r>
              <a:rPr sz="1400" i="1" spc="-100" dirty="0">
                <a:solidFill>
                  <a:srgbClr val="231F20"/>
                </a:solidFill>
                <a:latin typeface="Verdana"/>
                <a:cs typeface="Verdana"/>
              </a:rPr>
              <a:t>of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0" dirty="0">
                <a:solidFill>
                  <a:srgbClr val="231F20"/>
                </a:solidFill>
                <a:latin typeface="Verdana"/>
                <a:cs typeface="Verdana"/>
              </a:rPr>
              <a:t>pulley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at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end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so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30" dirty="0">
                <a:solidFill>
                  <a:srgbClr val="231F20"/>
                </a:solidFill>
                <a:latin typeface="Verdana"/>
                <a:cs typeface="Verdana"/>
              </a:rPr>
              <a:t>you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80" dirty="0">
                <a:solidFill>
                  <a:srgbClr val="231F20"/>
                </a:solidFill>
                <a:latin typeface="Verdana"/>
                <a:cs typeface="Verdana"/>
              </a:rPr>
              <a:t>could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85" dirty="0">
                <a:solidFill>
                  <a:srgbClr val="231F20"/>
                </a:solidFill>
                <a:latin typeface="Verdana"/>
                <a:cs typeface="Verdana"/>
              </a:rPr>
              <a:t>pull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the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80" dirty="0">
                <a:solidFill>
                  <a:srgbClr val="231F20"/>
                </a:solidFill>
                <a:latin typeface="Verdana"/>
                <a:cs typeface="Verdana"/>
              </a:rPr>
              <a:t>sliding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0" dirty="0">
                <a:solidFill>
                  <a:srgbClr val="231F20"/>
                </a:solidFill>
                <a:latin typeface="Verdana"/>
                <a:cs typeface="Verdana"/>
              </a:rPr>
              <a:t>part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30" dirty="0">
                <a:solidFill>
                  <a:srgbClr val="231F20"/>
                </a:solidFill>
                <a:latin typeface="Verdana"/>
                <a:cs typeface="Verdana"/>
              </a:rPr>
              <a:t>down,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and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so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30" dirty="0">
                <a:solidFill>
                  <a:srgbClr val="231F20"/>
                </a:solidFill>
                <a:latin typeface="Verdana"/>
                <a:cs typeface="Verdana"/>
              </a:rPr>
              <a:t>you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80" dirty="0">
                <a:solidFill>
                  <a:srgbClr val="231F20"/>
                </a:solidFill>
                <a:latin typeface="Verdana"/>
                <a:cs typeface="Verdana"/>
              </a:rPr>
              <a:t>could</a:t>
            </a:r>
            <a:r>
              <a:rPr sz="1400" i="1" spc="-1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10" dirty="0">
                <a:solidFill>
                  <a:srgbClr val="231F20"/>
                </a:solidFill>
                <a:latin typeface="Verdana"/>
                <a:cs typeface="Verdana"/>
              </a:rPr>
              <a:t>put</a:t>
            </a:r>
            <a:r>
              <a:rPr sz="1400" i="1" spc="-13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the  </a:t>
            </a:r>
            <a:r>
              <a:rPr sz="1400" i="1" spc="-105" dirty="0">
                <a:solidFill>
                  <a:srgbClr val="231F20"/>
                </a:solidFill>
                <a:latin typeface="Verdana"/>
                <a:cs typeface="Verdana"/>
              </a:rPr>
              <a:t>patient </a:t>
            </a:r>
            <a:r>
              <a:rPr sz="1400" i="1" spc="-110" dirty="0">
                <a:solidFill>
                  <a:srgbClr val="231F20"/>
                </a:solidFill>
                <a:latin typeface="Verdana"/>
                <a:cs typeface="Verdana"/>
              </a:rPr>
              <a:t>on </a:t>
            </a:r>
            <a:r>
              <a:rPr sz="1400" i="1" spc="-100" dirty="0">
                <a:solidFill>
                  <a:srgbClr val="231F20"/>
                </a:solidFill>
                <a:latin typeface="Verdana"/>
                <a:cs typeface="Verdana"/>
              </a:rPr>
              <a:t>this </a:t>
            </a:r>
            <a:r>
              <a:rPr sz="1400" i="1" spc="-120" dirty="0">
                <a:solidFill>
                  <a:srgbClr val="231F20"/>
                </a:solidFill>
                <a:latin typeface="Verdana"/>
                <a:cs typeface="Verdana"/>
              </a:rPr>
              <a:t>to extend </a:t>
            </a:r>
            <a:r>
              <a:rPr sz="1400" i="1" spc="-90" dirty="0">
                <a:solidFill>
                  <a:srgbClr val="231F20"/>
                </a:solidFill>
                <a:latin typeface="Verdana"/>
                <a:cs typeface="Verdana"/>
              </a:rPr>
              <a:t>his hip</a:t>
            </a:r>
            <a:r>
              <a:rPr sz="1400" i="1" spc="-34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1400" i="1" spc="-155" dirty="0">
                <a:solidFill>
                  <a:srgbClr val="231F20"/>
                </a:solidFill>
                <a:latin typeface="Verdana"/>
                <a:cs typeface="Verdana"/>
              </a:rPr>
              <a:t>joint.”</a:t>
            </a:r>
            <a:endParaRPr sz="1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1211</Words>
  <Application>Microsoft Office PowerPoint</Application>
  <PresentationFormat>Custom</PresentationFormat>
  <Paragraphs>112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 Unicode MS</vt:lpstr>
      <vt:lpstr>Calibri</vt:lpstr>
      <vt:lpstr>Courier New</vt:lpstr>
      <vt:lpstr>Lucida Sans</vt:lpstr>
      <vt:lpstr>Verdana</vt:lpstr>
      <vt:lpstr>Office Theme</vt:lpstr>
      <vt:lpstr>Worksheet 6</vt:lpstr>
      <vt:lpstr>Worksheet 6</vt:lpstr>
      <vt:lpstr>Worksheet 6</vt:lpstr>
      <vt:lpstr>Worksheet 6</vt:lpstr>
      <vt:lpstr>Worksheet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Worksheet 6</dc:title>
  <cp:lastModifiedBy>Gill Wareing</cp:lastModifiedBy>
  <cp:revision>1</cp:revision>
  <dcterms:created xsi:type="dcterms:W3CDTF">2020-08-13T15:52:27Z</dcterms:created>
  <dcterms:modified xsi:type="dcterms:W3CDTF">2020-08-13T19:59:47Z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2020-07-14T00:00:00Z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2020-08-13T00:00:00Z</vt:filetime>
  </property>
</Properties>
</file>